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72_CB683BB5.xml" ContentType="application/vnd.ms-powerpoint.comments+xml"/>
  <Override PartName="/ppt/webextensions/webextension1.xml" ContentType="application/vnd.ms-office.webextension+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4C_91027266.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webextensions/webextension6.xml" ContentType="application/vnd.ms-office.webextension+xml"/>
  <Override PartName="/ppt/webextensions/webextension7.xml" ContentType="application/vnd.ms-office.webextension+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omments/modernComment_15B_91A2285B.xml" ContentType="application/vnd.ms-powerpoint.comment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omments/modernComment_15C_D89FD28B.xml" ContentType="application/vnd.ms-powerpoint.comments+xml"/>
  <Override PartName="/ppt/notesSlides/notesSlide58.xml" ContentType="application/vnd.openxmlformats-officedocument.presentationml.notesSlide+xml"/>
  <Override PartName="/ppt/comments/modernComment_15D_EDB421D5.xml" ContentType="application/vnd.ms-powerpoint.comments+xml"/>
  <Override PartName="/ppt/notesSlides/notesSlide59.xml" ContentType="application/vnd.openxmlformats-officedocument.presentationml.notesSlide+xml"/>
  <Override PartName="/ppt/comments/modernComment_18C_9FEA9DAC.xml" ContentType="application/vnd.ms-powerpoint.comments+xml"/>
  <Override PartName="/ppt/notesSlides/notesSlide60.xml" ContentType="application/vnd.openxmlformats-officedocument.presentationml.notesSlide+xml"/>
  <Override PartName="/ppt/comments/modernComment_18D_58B688F0.xml" ContentType="application/vnd.ms-powerpoint.comments+xml"/>
  <Override PartName="/ppt/notesSlides/notesSlide61.xml" ContentType="application/vnd.openxmlformats-officedocument.presentationml.notesSlide+xml"/>
  <Override PartName="/ppt/comments/modernComment_16D_238C1D71.xml" ContentType="application/vnd.ms-powerpoint.comments+xml"/>
  <Override PartName="/ppt/notesSlides/notesSlide62.xml" ContentType="application/vnd.openxmlformats-officedocument.presentationml.notesSlide+xml"/>
  <Override PartName="/ppt/comments/modernComment_161_2CBBDDC.xml" ContentType="application/vnd.ms-powerpoint.comments+xml"/>
  <Override PartName="/ppt/webextensions/webextension8.xml" ContentType="application/vnd.ms-office.webextension+xml"/>
  <Override PartName="/ppt/webextensions/webextension9.xml" ContentType="application/vnd.ms-office.webextension+xml"/>
  <Override PartName="/ppt/notesSlides/notesSlide63.xml" ContentType="application/vnd.openxmlformats-officedocument.presentationml.notesSlide+xml"/>
  <Override PartName="/ppt/comments/modernComment_130_FE80CD94.xml" ContentType="application/vnd.ms-powerpoint.comments+xml"/>
  <Override PartName="/ppt/notesSlides/notesSlide64.xml" ContentType="application/vnd.openxmlformats-officedocument.presentationml.notesSlide+xml"/>
  <Override PartName="/ppt/comments/modernComment_18E_FFB1156F.xml" ContentType="application/vnd.ms-powerpoint.comments+xml"/>
  <Override PartName="/ppt/notesSlides/notesSlide65.xml" ContentType="application/vnd.openxmlformats-officedocument.presentationml.notesSlide+xml"/>
  <Override PartName="/ppt/comments/modernComment_14E_F68258A4.xml" ContentType="application/vnd.ms-powerpoint.comments+xml"/>
  <Override PartName="/ppt/notesSlides/notesSlide66.xml" ContentType="application/vnd.openxmlformats-officedocument.presentationml.notesSlide+xml"/>
  <Override PartName="/ppt/comments/modernComment_18F_149A0B1E.xml" ContentType="application/vnd.ms-powerpoint.comments+xml"/>
  <Override PartName="/ppt/notesSlides/notesSlide67.xml" ContentType="application/vnd.openxmlformats-officedocument.presentationml.notesSlide+xml"/>
  <Override PartName="/ppt/comments/modernComment_151_93E8EC46.xml" ContentType="application/vnd.ms-powerpoint.comments+xml"/>
  <Override PartName="/ppt/notesSlides/notesSlide68.xml" ContentType="application/vnd.openxmlformats-officedocument.presentationml.notesSlide+xml"/>
  <Override PartName="/ppt/comments/modernComment_190_BEFBD0E3.xml" ContentType="application/vnd.ms-powerpoint.comments+xml"/>
  <Override PartName="/ppt/notesSlides/notesSlide69.xml" ContentType="application/vnd.openxmlformats-officedocument.presentationml.notesSlide+xml"/>
  <Override PartName="/ppt/comments/modernComment_153_B25E5F58.xml" ContentType="application/vnd.ms-powerpoint.comments+xml"/>
  <Override PartName="/ppt/notesSlides/notesSlide70.xml" ContentType="application/vnd.openxmlformats-officedocument.presentationml.notesSlide+xml"/>
  <Override PartName="/ppt/comments/modernComment_191_E62D23B5.xml" ContentType="application/vnd.ms-powerpoint.comments+xml"/>
  <Override PartName="/ppt/notesSlides/notesSlide71.xml" ContentType="application/vnd.openxmlformats-officedocument.presentationml.notesSlide+xml"/>
  <Override PartName="/ppt/comments/modernComment_150_A6816F35.xml" ContentType="application/vnd.ms-powerpoint.comments+xml"/>
  <Override PartName="/ppt/notesSlides/notesSlide72.xml" ContentType="application/vnd.openxmlformats-officedocument.presentationml.notesSlide+xml"/>
  <Override PartName="/ppt/comments/modernComment_192_966EE28E.xml" ContentType="application/vnd.ms-powerpoint.comments+xml"/>
  <Override PartName="/ppt/notesSlides/notesSlide73.xml" ContentType="application/vnd.openxmlformats-officedocument.presentationml.notesSlide+xml"/>
  <Override PartName="/ppt/comments/modernComment_196_48032009.xml" ContentType="application/vnd.ms-powerpoint.comments+xml"/>
  <Override PartName="/ppt/notesSlides/notesSlide74.xml" ContentType="application/vnd.openxmlformats-officedocument.presentationml.notesSlide+xml"/>
  <Override PartName="/ppt/comments/modernComment_152_839B1609.xml" ContentType="application/vnd.ms-powerpoint.comments+xml"/>
  <Override PartName="/ppt/notesSlides/notesSlide75.xml" ContentType="application/vnd.openxmlformats-officedocument.presentationml.notesSlide+xml"/>
  <Override PartName="/ppt/comments/modernComment_193_42C98C73.xml" ContentType="application/vnd.ms-powerpoint.comments+xml"/>
  <Override PartName="/ppt/notesSlides/notesSlide76.xml" ContentType="application/vnd.openxmlformats-officedocument.presentationml.notesSlide+xml"/>
  <Override PartName="/ppt/comments/modernComment_154_5748DE33.xml" ContentType="application/vnd.ms-powerpoint.comments+xml"/>
  <Override PartName="/ppt/notesSlides/notesSlide77.xml" ContentType="application/vnd.openxmlformats-officedocument.presentationml.notesSlide+xml"/>
  <Override PartName="/ppt/comments/modernComment_194_B0BF58C4.xml" ContentType="application/vnd.ms-powerpoint.comments+xml"/>
  <Override PartName="/ppt/notesSlides/notesSlide78.xml" ContentType="application/vnd.openxmlformats-officedocument.presentationml.notesSlide+xml"/>
  <Override PartName="/ppt/comments/modernComment_14F_F2FBC4B6.xml" ContentType="application/vnd.ms-powerpoint.comments+xml"/>
  <Override PartName="/ppt/notesSlides/notesSlide79.xml" ContentType="application/vnd.openxmlformats-officedocument.presentationml.notesSlide+xml"/>
  <Override PartName="/ppt/comments/modernComment_123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88"/>
  </p:notesMasterIdLst>
  <p:sldIdLst>
    <p:sldId id="256" r:id="rId2"/>
    <p:sldId id="316" r:id="rId3"/>
    <p:sldId id="305" r:id="rId4"/>
    <p:sldId id="259" r:id="rId5"/>
    <p:sldId id="317" r:id="rId6"/>
    <p:sldId id="370" r:id="rId7"/>
    <p:sldId id="261" r:id="rId8"/>
    <p:sldId id="263" r:id="rId9"/>
    <p:sldId id="265" r:id="rId10"/>
    <p:sldId id="270" r:id="rId11"/>
    <p:sldId id="322" r:id="rId12"/>
    <p:sldId id="332" r:id="rId13"/>
    <p:sldId id="323" r:id="rId14"/>
    <p:sldId id="371" r:id="rId15"/>
    <p:sldId id="372" r:id="rId16"/>
    <p:sldId id="373" r:id="rId17"/>
    <p:sldId id="324" r:id="rId18"/>
    <p:sldId id="374" r:id="rId19"/>
    <p:sldId id="375" r:id="rId20"/>
    <p:sldId id="377" r:id="rId21"/>
    <p:sldId id="325" r:id="rId22"/>
    <p:sldId id="380" r:id="rId23"/>
    <p:sldId id="378" r:id="rId24"/>
    <p:sldId id="379" r:id="rId25"/>
    <p:sldId id="326" r:id="rId26"/>
    <p:sldId id="381" r:id="rId27"/>
    <p:sldId id="382" r:id="rId28"/>
    <p:sldId id="327" r:id="rId29"/>
    <p:sldId id="383" r:id="rId30"/>
    <p:sldId id="328" r:id="rId31"/>
    <p:sldId id="329" r:id="rId32"/>
    <p:sldId id="354" r:id="rId33"/>
    <p:sldId id="407" r:id="rId34"/>
    <p:sldId id="320" r:id="rId35"/>
    <p:sldId id="355" r:id="rId36"/>
    <p:sldId id="288" r:id="rId37"/>
    <p:sldId id="356" r:id="rId38"/>
    <p:sldId id="357" r:id="rId39"/>
    <p:sldId id="358" r:id="rId40"/>
    <p:sldId id="359" r:id="rId41"/>
    <p:sldId id="360" r:id="rId42"/>
    <p:sldId id="330" r:id="rId43"/>
    <p:sldId id="390" r:id="rId44"/>
    <p:sldId id="341" r:id="rId45"/>
    <p:sldId id="385" r:id="rId46"/>
    <p:sldId id="386" r:id="rId47"/>
    <p:sldId id="387" r:id="rId48"/>
    <p:sldId id="388" r:id="rId49"/>
    <p:sldId id="389" r:id="rId50"/>
    <p:sldId id="361" r:id="rId51"/>
    <p:sldId id="405" r:id="rId52"/>
    <p:sldId id="391" r:id="rId53"/>
    <p:sldId id="392" r:id="rId54"/>
    <p:sldId id="393" r:id="rId55"/>
    <p:sldId id="394" r:id="rId56"/>
    <p:sldId id="395" r:id="rId57"/>
    <p:sldId id="342" r:id="rId58"/>
    <p:sldId id="343" r:id="rId59"/>
    <p:sldId id="344" r:id="rId60"/>
    <p:sldId id="345" r:id="rId61"/>
    <p:sldId id="321" r:id="rId62"/>
    <p:sldId id="347" r:id="rId63"/>
    <p:sldId id="351" r:id="rId64"/>
    <p:sldId id="348" r:id="rId65"/>
    <p:sldId id="349" r:id="rId66"/>
    <p:sldId id="396" r:id="rId67"/>
    <p:sldId id="397" r:id="rId68"/>
    <p:sldId id="365" r:id="rId69"/>
    <p:sldId id="353" r:id="rId70"/>
    <p:sldId id="304" r:id="rId71"/>
    <p:sldId id="398" r:id="rId72"/>
    <p:sldId id="334" r:id="rId73"/>
    <p:sldId id="399" r:id="rId74"/>
    <p:sldId id="337" r:id="rId75"/>
    <p:sldId id="400" r:id="rId76"/>
    <p:sldId id="339" r:id="rId77"/>
    <p:sldId id="401" r:id="rId78"/>
    <p:sldId id="336" r:id="rId79"/>
    <p:sldId id="402" r:id="rId80"/>
    <p:sldId id="406" r:id="rId81"/>
    <p:sldId id="338" r:id="rId82"/>
    <p:sldId id="403" r:id="rId83"/>
    <p:sldId id="340" r:id="rId84"/>
    <p:sldId id="404" r:id="rId85"/>
    <p:sldId id="335" r:id="rId86"/>
    <p:sldId id="291" r:id="rId87"/>
  </p:sldIdLst>
  <p:sldSz cx="9144000" cy="5143500" type="screen16x9"/>
  <p:notesSz cx="6858000" cy="9144000"/>
  <p:embeddedFontLst>
    <p:embeddedFont>
      <p:font typeface="Bebas Neue" panose="020B0606020202050201" pitchFamily="34" charset="0"/>
      <p:regular r:id="rId89"/>
    </p:embeddedFont>
    <p:embeddedFont>
      <p:font typeface="Calibri" panose="020F0502020204030204" pitchFamily="34" charset="0"/>
      <p:regular r:id="rId90"/>
      <p:bold r:id="rId91"/>
      <p:italic r:id="rId92"/>
      <p:boldItalic r:id="rId93"/>
    </p:embeddedFont>
    <p:embeddedFont>
      <p:font typeface="IBM Plex Sans" panose="020B0503050203000203" pitchFamily="34" charset="0"/>
      <p:regular r:id="rId94"/>
      <p:bold r:id="rId95"/>
      <p:italic r:id="rId96"/>
      <p:boldItalic r:id="rId97"/>
    </p:embeddedFont>
    <p:embeddedFont>
      <p:font typeface="Montserrat" panose="00000500000000000000" pitchFamily="2" charset="0"/>
      <p:regular r:id="rId98"/>
      <p:bold r:id="rId99"/>
      <p:italic r:id="rId100"/>
      <p:boldItalic r:id="rId101"/>
    </p:embeddedFont>
    <p:embeddedFont>
      <p:font typeface="Poppins" panose="00000500000000000000" pitchFamily="2" charset="0"/>
      <p:regular r:id="rId102"/>
      <p:bold r:id="rId103"/>
      <p:italic r:id="rId104"/>
      <p:boldItalic r:id="rId105"/>
    </p:embeddedFont>
    <p:embeddedFont>
      <p:font typeface="Poppins ExtraBold" panose="00000900000000000000" pitchFamily="2" charset="0"/>
      <p:bold r:id="rId106"/>
      <p:italic r:id="rId107"/>
      <p:boldItalic r:id="rId108"/>
    </p:embeddedFont>
    <p:embeddedFont>
      <p:font typeface="Poppins Light" panose="00000400000000000000" pitchFamily="2" charset="0"/>
      <p:regular r:id="rId109"/>
      <p:italic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EAA391-B02B-602C-9AD8-751290D12476}" name="Estée Jacobs" initials="EJ" userId="S::estee.jacobs@entelect.co.za::e83accf8-6c43-42fd-aaf9-b9e8eefe06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865F5F-AE4C-438A-9F1B-2401696BAE1E}">
  <a:tblStyle styleId="{96865F5F-AE4C-438A-9F1B-2401696BAE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7" autoAdjust="0"/>
    <p:restoredTop sz="86432" autoAdjust="0"/>
  </p:normalViewPr>
  <p:slideViewPr>
    <p:cSldViewPr snapToGrid="0">
      <p:cViewPr>
        <p:scale>
          <a:sx n="94" d="100"/>
          <a:sy n="94" d="100"/>
        </p:scale>
        <p:origin x="53"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19.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14.fntdata"/><Relationship Id="rId110" Type="http://schemas.openxmlformats.org/officeDocument/2006/relationships/font" Target="fonts/font22.fntdata"/><Relationship Id="rId115" Type="http://schemas.microsoft.com/office/2018/10/relationships/authors" Targe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2.fntdata"/><Relationship Id="rId95"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2.fntdata"/><Relationship Id="rId105" Type="http://schemas.openxmlformats.org/officeDocument/2006/relationships/font" Target="fonts/font17.fntdata"/><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5.fntdata"/><Relationship Id="rId108"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8.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9.fntdata"/><Relationship Id="rId104"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A61363AA-3A1E-4C45-A9D5-EECB2BE0300D}" authorId="{88EAA391-B02B-602C-9AD8-751290D12476}" status="resolved" created="2023-02-13T08:47:33.057" complete="100000">
    <pc:sldMkLst xmlns:pc="http://schemas.microsoft.com/office/powerpoint/2013/main/command">
      <pc:docMk/>
      <pc:sldMk cId="0" sldId="256"/>
    </pc:sldMkLst>
    <p188:replyLst>
      <p188:reply id="{AA29FDD5-470C-264B-95A6-AA9B9ED3342D}" authorId="{88EAA391-B02B-602C-9AD8-751290D12476}" created="2023-02-13T08:47:43.882">
        <p188:txBody>
          <a:bodyPr/>
          <a:lstStyle/>
          <a:p>
            <a:r>
              <a:rPr lang="en-US"/>
              <a:t>Replace LTC logo with old logo (refined)
</a:t>
            </a:r>
          </a:p>
        </p188:txBody>
      </p188:reply>
      <p188:reply id="{2029B159-B67D-6E4A-9FE5-C35649C90396}" authorId="{88EAA391-B02B-602C-9AD8-751290D12476}" created="2023-02-13T08:47:54.100">
        <p188:txBody>
          <a:bodyPr/>
          <a:lstStyle/>
          <a:p>
            <a:r>
              <a:rPr lang="en-US"/>
              <a:t>Page numbers</a:t>
            </a:r>
          </a:p>
        </p188:txBody>
      </p188:reply>
      <p188:reply id="{B09E805F-FFD2-8146-AB50-8B2A4BE51086}" authorId="{88EAA391-B02B-602C-9AD8-751290D12476}" created="2023-02-13T08:56:28.031">
        <p188:txBody>
          <a:bodyPr/>
          <a:lstStyle/>
          <a:p>
            <a:r>
              <a:rPr lang="en-US"/>
              <a:t>Slide with multiple images</a:t>
            </a:r>
          </a:p>
        </p188:txBody>
      </p188:reply>
    </p188:replyLst>
    <p188:txBody>
      <a:bodyPr/>
      <a:lstStyle/>
      <a:p>
        <a:r>
          <a:rPr lang="en-US"/>
          <a:t>Add Entelect logo</a:t>
        </a:r>
      </a:p>
    </p188:txBody>
  </p188:cm>
</p188:cmLst>
</file>

<file path=ppt/comments/modernComment_123_0.xml><?xml version="1.0" encoding="utf-8"?>
<p188:cmLst xmlns:a="http://schemas.openxmlformats.org/drawingml/2006/main" xmlns:r="http://schemas.openxmlformats.org/officeDocument/2006/relationships" xmlns:p188="http://schemas.microsoft.com/office/powerpoint/2018/8/main">
  <p188:cm id="{11B5BB1D-2A17-5A4C-B08D-F22BE7511E28}" authorId="{88EAA391-B02B-602C-9AD8-751290D12476}" status="resolved" created="2023-02-13T08:50:00.670" complete="100000">
    <pc:sldMkLst xmlns:pc="http://schemas.microsoft.com/office/powerpoint/2013/main/command">
      <pc:docMk/>
      <pc:sldMk cId="0" sldId="291"/>
    </pc:sldMkLst>
    <p188:txBody>
      <a:bodyPr/>
      <a:lstStyle/>
      <a:p>
        <a:r>
          <a:rPr lang="en-US"/>
          <a:t>Add slides with icons</a:t>
        </a:r>
      </a:p>
    </p188:txBody>
  </p188:cm>
</p188:cmLst>
</file>

<file path=ppt/comments/modernComment_130_FE80CD94.xml><?xml version="1.0" encoding="utf-8"?>
<p188:cmLst xmlns:a="http://schemas.openxmlformats.org/drawingml/2006/main" xmlns:r="http://schemas.openxmlformats.org/officeDocument/2006/relationships" xmlns:p188="http://schemas.microsoft.com/office/powerpoint/2018/8/main">
  <p188:cm id="{9E15D77D-BFB7-2A41-BF44-F266E84334C8}" authorId="{88EAA391-B02B-602C-9AD8-751290D12476}" status="resolved" created="2023-02-13T08:54:34.599" complete="100000">
    <pc:sldMkLst xmlns:pc="http://schemas.microsoft.com/office/powerpoint/2013/main/command">
      <pc:docMk/>
      <pc:sldMk cId="4269854100" sldId="304"/>
    </pc:sldMkLst>
    <p188:txBody>
      <a:bodyPr/>
      <a:lstStyle/>
      <a:p>
        <a:r>
          <a:rPr lang="en-US"/>
          <a:t>Add option without picture</a:t>
        </a:r>
      </a:p>
    </p188:txBody>
  </p188:cm>
</p188:cmLst>
</file>

<file path=ppt/comments/modernComment_14C_91027266.xml><?xml version="1.0" encoding="utf-8"?>
<p188:cmLst xmlns:a="http://schemas.openxmlformats.org/drawingml/2006/main" xmlns:r="http://schemas.openxmlformats.org/officeDocument/2006/relationships" xmlns:p188="http://schemas.microsoft.com/office/powerpoint/2018/8/main">
  <p188:cm id="{0F67393F-0FE3-458F-88D2-AAE1DA473228}" authorId="{88EAA391-B02B-602C-9AD8-751290D12476}" status="resolved" created="2023-02-13T08:51:55.285">
    <pc:sldMkLst xmlns:pc="http://schemas.microsoft.com/office/powerpoint/2013/main/command">
      <pc:docMk/>
      <pc:sldMk cId="3444051577" sldId="303"/>
    </pc:sldMkLst>
    <p188:txBody>
      <a:bodyPr/>
      <a:lstStyle/>
      <a:p>
        <a:r>
          <a:rPr lang="en-US"/>
          <a:t>Another activity slide - heading &amp; bullets</a:t>
        </a:r>
      </a:p>
    </p188:txBody>
  </p188:cm>
</p188:cmLst>
</file>

<file path=ppt/comments/modernComment_14E_F68258A4.xml><?xml version="1.0" encoding="utf-8"?>
<p188:cmLst xmlns:a="http://schemas.openxmlformats.org/drawingml/2006/main" xmlns:r="http://schemas.openxmlformats.org/officeDocument/2006/relationships" xmlns:p188="http://schemas.microsoft.com/office/powerpoint/2018/8/main">
  <p188:cm id="{3B4B2C09-224D-4CDE-ACC5-903C6C840152}" authorId="{88EAA391-B02B-602C-9AD8-751290D12476}" status="resolved" created="2023-02-13T08:54:34.599">
    <pc:sldMkLst xmlns:pc="http://schemas.microsoft.com/office/powerpoint/2013/main/command">
      <pc:docMk/>
      <pc:sldMk cId="4269854100" sldId="304"/>
    </pc:sldMkLst>
    <p188:txBody>
      <a:bodyPr/>
      <a:lstStyle/>
      <a:p>
        <a:r>
          <a:rPr lang="en-US"/>
          <a:t>Add option without picture</a:t>
        </a:r>
      </a:p>
    </p188:txBody>
  </p188:cm>
</p188:cmLst>
</file>

<file path=ppt/comments/modernComment_14F_F2FBC4B6.xml><?xml version="1.0" encoding="utf-8"?>
<p188:cmLst xmlns:a="http://schemas.openxmlformats.org/drawingml/2006/main" xmlns:r="http://schemas.openxmlformats.org/officeDocument/2006/relationships" xmlns:p188="http://schemas.microsoft.com/office/powerpoint/2018/8/main">
  <p188:cm id="{2DE55F80-2CA7-45E6-895E-83C7404990C9}" authorId="{88EAA391-B02B-602C-9AD8-751290D12476}" status="resolved" created="2023-02-13T08:54:34.599">
    <pc:sldMkLst xmlns:pc="http://schemas.microsoft.com/office/powerpoint/2013/main/command">
      <pc:docMk/>
      <pc:sldMk cId="4269854100" sldId="304"/>
    </pc:sldMkLst>
    <p188:txBody>
      <a:bodyPr/>
      <a:lstStyle/>
      <a:p>
        <a:r>
          <a:rPr lang="en-US"/>
          <a:t>Add option without picture</a:t>
        </a:r>
      </a:p>
    </p188:txBody>
  </p188:cm>
</p188:cmLst>
</file>

<file path=ppt/comments/modernComment_150_A6816F35.xml><?xml version="1.0" encoding="utf-8"?>
<p188:cmLst xmlns:a="http://schemas.openxmlformats.org/drawingml/2006/main" xmlns:r="http://schemas.openxmlformats.org/officeDocument/2006/relationships" xmlns:p188="http://schemas.microsoft.com/office/powerpoint/2018/8/main">
  <p188:cm id="{8EFB462B-4034-4692-ADC1-7BF2CF1FF480}" authorId="{88EAA391-B02B-602C-9AD8-751290D12476}" status="resolved" created="2023-02-13T08:54:34.599">
    <pc:sldMkLst xmlns:pc="http://schemas.microsoft.com/office/powerpoint/2013/main/command">
      <pc:docMk/>
      <pc:sldMk cId="4269854100" sldId="304"/>
    </pc:sldMkLst>
    <p188:txBody>
      <a:bodyPr/>
      <a:lstStyle/>
      <a:p>
        <a:r>
          <a:rPr lang="en-US"/>
          <a:t>Add option without picture</a:t>
        </a:r>
      </a:p>
    </p188:txBody>
  </p188:cm>
</p188:cmLst>
</file>

<file path=ppt/comments/modernComment_151_93E8EC46.xml><?xml version="1.0" encoding="utf-8"?>
<p188:cmLst xmlns:a="http://schemas.openxmlformats.org/drawingml/2006/main" xmlns:r="http://schemas.openxmlformats.org/officeDocument/2006/relationships" xmlns:p188="http://schemas.microsoft.com/office/powerpoint/2018/8/main">
  <p188:cm id="{6609B8C2-43EA-4F21-903D-123304DAEECF}" authorId="{88EAA391-B02B-602C-9AD8-751290D12476}" status="resolved" created="2023-02-13T08:54:34.599">
    <pc:sldMkLst xmlns:pc="http://schemas.microsoft.com/office/powerpoint/2013/main/command">
      <pc:docMk/>
      <pc:sldMk cId="4269854100" sldId="304"/>
    </pc:sldMkLst>
    <p188:txBody>
      <a:bodyPr/>
      <a:lstStyle/>
      <a:p>
        <a:r>
          <a:rPr lang="en-US"/>
          <a:t>Add option without picture</a:t>
        </a:r>
      </a:p>
    </p188:txBody>
  </p188:cm>
</p188:cmLst>
</file>

<file path=ppt/comments/modernComment_152_839B1609.xml><?xml version="1.0" encoding="utf-8"?>
<p188:cmLst xmlns:a="http://schemas.openxmlformats.org/drawingml/2006/main" xmlns:r="http://schemas.openxmlformats.org/officeDocument/2006/relationships" xmlns:p188="http://schemas.microsoft.com/office/powerpoint/2018/8/main">
  <p188:cm id="{0D506783-EDB7-4A63-97BC-C764BA364DD8}" authorId="{88EAA391-B02B-602C-9AD8-751290D12476}" status="resolved" created="2023-02-13T08:54:34.599">
    <pc:sldMkLst xmlns:pc="http://schemas.microsoft.com/office/powerpoint/2013/main/command">
      <pc:docMk/>
      <pc:sldMk cId="4269854100" sldId="304"/>
    </pc:sldMkLst>
    <p188:txBody>
      <a:bodyPr/>
      <a:lstStyle/>
      <a:p>
        <a:r>
          <a:rPr lang="en-US"/>
          <a:t>Add option without picture</a:t>
        </a:r>
      </a:p>
    </p188:txBody>
  </p188:cm>
</p188:cmLst>
</file>

<file path=ppt/comments/modernComment_153_B25E5F58.xml><?xml version="1.0" encoding="utf-8"?>
<p188:cmLst xmlns:a="http://schemas.openxmlformats.org/drawingml/2006/main" xmlns:r="http://schemas.openxmlformats.org/officeDocument/2006/relationships" xmlns:p188="http://schemas.microsoft.com/office/powerpoint/2018/8/main">
  <p188:cm id="{015B64EA-3AF2-483B-9320-2E78E271B28A}" authorId="{88EAA391-B02B-602C-9AD8-751290D12476}" status="resolved" created="2023-02-13T08:54:34.599">
    <pc:sldMkLst xmlns:pc="http://schemas.microsoft.com/office/powerpoint/2013/main/command">
      <pc:docMk/>
      <pc:sldMk cId="4269854100" sldId="304"/>
    </pc:sldMkLst>
    <p188:txBody>
      <a:bodyPr/>
      <a:lstStyle/>
      <a:p>
        <a:r>
          <a:rPr lang="en-US"/>
          <a:t>Add option without picture</a:t>
        </a:r>
      </a:p>
    </p188:txBody>
  </p188:cm>
</p188:cmLst>
</file>

<file path=ppt/comments/modernComment_154_5748DE33.xml><?xml version="1.0" encoding="utf-8"?>
<p188:cmLst xmlns:a="http://schemas.openxmlformats.org/drawingml/2006/main" xmlns:r="http://schemas.openxmlformats.org/officeDocument/2006/relationships" xmlns:p188="http://schemas.microsoft.com/office/powerpoint/2018/8/main">
  <p188:cm id="{C03DEC61-C608-4257-99F9-9C126E4A51DA}" authorId="{88EAA391-B02B-602C-9AD8-751290D12476}" status="resolved" created="2023-02-13T08:54:34.599">
    <pc:sldMkLst xmlns:pc="http://schemas.microsoft.com/office/powerpoint/2013/main/command">
      <pc:docMk/>
      <pc:sldMk cId="4269854100" sldId="304"/>
    </pc:sldMkLst>
    <p188:txBody>
      <a:bodyPr/>
      <a:lstStyle/>
      <a:p>
        <a:r>
          <a:rPr lang="en-US"/>
          <a:t>Add option without picture</a:t>
        </a:r>
      </a:p>
    </p188:txBody>
  </p188:cm>
</p188:cmLst>
</file>

<file path=ppt/comments/modernComment_15B_91A2285B.xml><?xml version="1.0" encoding="utf-8"?>
<p188:cmLst xmlns:a="http://schemas.openxmlformats.org/drawingml/2006/main" xmlns:r="http://schemas.openxmlformats.org/officeDocument/2006/relationships" xmlns:p188="http://schemas.microsoft.com/office/powerpoint/2018/8/main">
  <p188:cm id="{AE68AF0C-FC49-4781-B027-A72E8507EF1D}" authorId="{88EAA391-B02B-602C-9AD8-751290D12476}" status="resolved" created="2023-02-13T08:51:55.285">
    <pc:sldMkLst xmlns:pc="http://schemas.microsoft.com/office/powerpoint/2013/main/command">
      <pc:docMk/>
      <pc:sldMk cId="3444051577" sldId="303"/>
    </pc:sldMkLst>
    <p188:txBody>
      <a:bodyPr/>
      <a:lstStyle/>
      <a:p>
        <a:r>
          <a:rPr lang="en-US"/>
          <a:t>Another activity slide - heading &amp; bullets</a:t>
        </a:r>
      </a:p>
    </p188:txBody>
  </p188:cm>
</p188:cmLst>
</file>

<file path=ppt/comments/modernComment_15C_D89FD28B.xml><?xml version="1.0" encoding="utf-8"?>
<p188:cmLst xmlns:a="http://schemas.openxmlformats.org/drawingml/2006/main" xmlns:r="http://schemas.openxmlformats.org/officeDocument/2006/relationships" xmlns:p188="http://schemas.microsoft.com/office/powerpoint/2018/8/main">
  <p188:cm id="{B676C0B7-6673-4EBC-A3A4-34BFE2F07483}" authorId="{88EAA391-B02B-602C-9AD8-751290D12476}" status="resolved" created="2023-02-13T08:51:55.285">
    <pc:sldMkLst xmlns:pc="http://schemas.microsoft.com/office/powerpoint/2013/main/command">
      <pc:docMk/>
      <pc:sldMk cId="3444051577" sldId="303"/>
    </pc:sldMkLst>
    <p188:txBody>
      <a:bodyPr/>
      <a:lstStyle/>
      <a:p>
        <a:r>
          <a:rPr lang="en-US"/>
          <a:t>Another activity slide - heading &amp; bullets</a:t>
        </a:r>
      </a:p>
    </p188:txBody>
  </p188:cm>
</p188:cmLst>
</file>

<file path=ppt/comments/modernComment_15D_EDB421D5.xml><?xml version="1.0" encoding="utf-8"?>
<p188:cmLst xmlns:a="http://schemas.openxmlformats.org/drawingml/2006/main" xmlns:r="http://schemas.openxmlformats.org/officeDocument/2006/relationships" xmlns:p188="http://schemas.microsoft.com/office/powerpoint/2018/8/main">
  <p188:cm id="{88C5831E-8B36-48E7-BDE1-1A846F3E2C7B}" authorId="{88EAA391-B02B-602C-9AD8-751290D12476}" status="resolved" created="2023-02-13T08:51:55.285">
    <pc:sldMkLst xmlns:pc="http://schemas.microsoft.com/office/powerpoint/2013/main/command">
      <pc:docMk/>
      <pc:sldMk cId="3444051577" sldId="303"/>
    </pc:sldMkLst>
    <p188:txBody>
      <a:bodyPr/>
      <a:lstStyle/>
      <a:p>
        <a:r>
          <a:rPr lang="en-US"/>
          <a:t>Another activity slide - heading &amp; bullets</a:t>
        </a:r>
      </a:p>
    </p188:txBody>
  </p188:cm>
</p188:cmLst>
</file>

<file path=ppt/comments/modernComment_161_2CBBDDC.xml><?xml version="1.0" encoding="utf-8"?>
<p188:cmLst xmlns:a="http://schemas.openxmlformats.org/drawingml/2006/main" xmlns:r="http://schemas.openxmlformats.org/officeDocument/2006/relationships" xmlns:p188="http://schemas.microsoft.com/office/powerpoint/2018/8/main">
  <p188:cm id="{BF034295-078D-4CF1-B052-599A1ED67B82}" authorId="{88EAA391-B02B-602C-9AD8-751290D12476}" status="resolved" created="2023-02-13T08:51:55.285">
    <pc:sldMkLst xmlns:pc="http://schemas.microsoft.com/office/powerpoint/2013/main/command">
      <pc:docMk/>
      <pc:sldMk cId="3444051577" sldId="303"/>
    </pc:sldMkLst>
    <p188:txBody>
      <a:bodyPr/>
      <a:lstStyle/>
      <a:p>
        <a:r>
          <a:rPr lang="en-US"/>
          <a:t>Another activity slide - heading &amp; bullets</a:t>
        </a:r>
      </a:p>
    </p188:txBody>
  </p188:cm>
</p188:cmLst>
</file>

<file path=ppt/comments/modernComment_16D_238C1D71.xml><?xml version="1.0" encoding="utf-8"?>
<p188:cmLst xmlns:a="http://schemas.openxmlformats.org/drawingml/2006/main" xmlns:r="http://schemas.openxmlformats.org/officeDocument/2006/relationships" xmlns:p188="http://schemas.microsoft.com/office/powerpoint/2018/8/main">
  <p188:cm id="{A42D124A-B06B-407F-912D-C5DE8444B06E}" authorId="{88EAA391-B02B-602C-9AD8-751290D12476}" status="resolved" created="2023-02-13T08:51:55.285">
    <pc:sldMkLst xmlns:pc="http://schemas.microsoft.com/office/powerpoint/2013/main/command">
      <pc:docMk/>
      <pc:sldMk cId="3444051577" sldId="303"/>
    </pc:sldMkLst>
    <p188:txBody>
      <a:bodyPr/>
      <a:lstStyle/>
      <a:p>
        <a:r>
          <a:rPr lang="en-US"/>
          <a:t>Another activity slide - heading &amp; bullets</a:t>
        </a:r>
      </a:p>
    </p188:txBody>
  </p188:cm>
</p188:cmLst>
</file>

<file path=ppt/comments/modernComment_172_CB683BB5.xml><?xml version="1.0" encoding="utf-8"?>
<p188:cmLst xmlns:a="http://schemas.openxmlformats.org/drawingml/2006/main" xmlns:r="http://schemas.openxmlformats.org/officeDocument/2006/relationships" xmlns:p188="http://schemas.microsoft.com/office/powerpoint/2018/8/main">
  <p188:cm id="{FA837509-B015-4A9F-8E7A-C287EAAEC909}" authorId="{88EAA391-B02B-602C-9AD8-751290D12476}" status="resolved" created="2023-02-13T08:51:55.285">
    <pc:sldMkLst xmlns:pc="http://schemas.microsoft.com/office/powerpoint/2013/main/command">
      <pc:docMk/>
      <pc:sldMk cId="3444051577" sldId="303"/>
    </pc:sldMkLst>
    <p188:txBody>
      <a:bodyPr/>
      <a:lstStyle/>
      <a:p>
        <a:r>
          <a:rPr lang="en-US"/>
          <a:t>Another activity slide - heading &amp; bullets</a:t>
        </a:r>
      </a:p>
    </p188:txBody>
  </p188:cm>
</p188:cmLst>
</file>

<file path=ppt/comments/modernComment_18C_9FEA9DAC.xml><?xml version="1.0" encoding="utf-8"?>
<p188:cmLst xmlns:a="http://schemas.openxmlformats.org/drawingml/2006/main" xmlns:r="http://schemas.openxmlformats.org/officeDocument/2006/relationships" xmlns:p188="http://schemas.microsoft.com/office/powerpoint/2018/8/main">
  <p188:cm id="{D7E4E5F7-19F0-42A1-BD43-813809982A2D}" authorId="{88EAA391-B02B-602C-9AD8-751290D12476}" status="resolved" created="2023-02-13T08:51:55.285">
    <pc:sldMkLst xmlns:pc="http://schemas.microsoft.com/office/powerpoint/2013/main/command">
      <pc:docMk/>
      <pc:sldMk cId="3444051577" sldId="303"/>
    </pc:sldMkLst>
    <p188:txBody>
      <a:bodyPr/>
      <a:lstStyle/>
      <a:p>
        <a:r>
          <a:rPr lang="en-US"/>
          <a:t>Another activity slide - heading &amp; bullets</a:t>
        </a:r>
      </a:p>
    </p188:txBody>
  </p188:cm>
</p188:cmLst>
</file>

<file path=ppt/comments/modernComment_18D_58B688F0.xml><?xml version="1.0" encoding="utf-8"?>
<p188:cmLst xmlns:a="http://schemas.openxmlformats.org/drawingml/2006/main" xmlns:r="http://schemas.openxmlformats.org/officeDocument/2006/relationships" xmlns:p188="http://schemas.microsoft.com/office/powerpoint/2018/8/main">
  <p188:cm id="{E6152FDD-9B35-4715-B77D-BB168B5E0C7D}" authorId="{88EAA391-B02B-602C-9AD8-751290D12476}" status="resolved" created="2023-02-13T08:51:55.285">
    <pc:sldMkLst xmlns:pc="http://schemas.microsoft.com/office/powerpoint/2013/main/command">
      <pc:docMk/>
      <pc:sldMk cId="3444051577" sldId="303"/>
    </pc:sldMkLst>
    <p188:txBody>
      <a:bodyPr/>
      <a:lstStyle/>
      <a:p>
        <a:r>
          <a:rPr lang="en-US"/>
          <a:t>Another activity slide - heading &amp; bullets</a:t>
        </a:r>
      </a:p>
    </p188:txBody>
  </p188:cm>
</p188:cmLst>
</file>

<file path=ppt/comments/modernComment_18E_FFB1156F.xml><?xml version="1.0" encoding="utf-8"?>
<p188:cmLst xmlns:a="http://schemas.openxmlformats.org/drawingml/2006/main" xmlns:r="http://schemas.openxmlformats.org/officeDocument/2006/relationships" xmlns:p188="http://schemas.microsoft.com/office/powerpoint/2018/8/main">
  <p188:cm id="{795A4A12-EB55-429B-8509-72AB5A2B515B}" authorId="{88EAA391-B02B-602C-9AD8-751290D12476}" status="resolved" created="2023-02-13T08:54:34.599">
    <pc:sldMkLst xmlns:pc="http://schemas.microsoft.com/office/powerpoint/2013/main/command">
      <pc:docMk/>
      <pc:sldMk cId="4269854100" sldId="304"/>
    </pc:sldMkLst>
    <p188:txBody>
      <a:bodyPr/>
      <a:lstStyle/>
      <a:p>
        <a:r>
          <a:rPr lang="en-US"/>
          <a:t>Add option without picture</a:t>
        </a:r>
      </a:p>
    </p188:txBody>
  </p188:cm>
</p188:cmLst>
</file>

<file path=ppt/comments/modernComment_18F_149A0B1E.xml><?xml version="1.0" encoding="utf-8"?>
<p188:cmLst xmlns:a="http://schemas.openxmlformats.org/drawingml/2006/main" xmlns:r="http://schemas.openxmlformats.org/officeDocument/2006/relationships" xmlns:p188="http://schemas.microsoft.com/office/powerpoint/2018/8/main">
  <p188:cm id="{1539BB7A-A6A5-42BC-96A5-62C51ECEB60C}" authorId="{88EAA391-B02B-602C-9AD8-751290D12476}" status="resolved" created="2023-02-13T08:54:34.599">
    <pc:sldMkLst xmlns:pc="http://schemas.microsoft.com/office/powerpoint/2013/main/command">
      <pc:docMk/>
      <pc:sldMk cId="4269854100" sldId="304"/>
    </pc:sldMkLst>
    <p188:txBody>
      <a:bodyPr/>
      <a:lstStyle/>
      <a:p>
        <a:r>
          <a:rPr lang="en-US"/>
          <a:t>Add option without picture</a:t>
        </a:r>
      </a:p>
    </p188:txBody>
  </p188:cm>
</p188:cmLst>
</file>

<file path=ppt/comments/modernComment_190_BEFBD0E3.xml><?xml version="1.0" encoding="utf-8"?>
<p188:cmLst xmlns:a="http://schemas.openxmlformats.org/drawingml/2006/main" xmlns:r="http://schemas.openxmlformats.org/officeDocument/2006/relationships" xmlns:p188="http://schemas.microsoft.com/office/powerpoint/2018/8/main">
  <p188:cm id="{27D8FD6D-2EBA-4BF8-AD9C-775A3F86BFE7}" authorId="{88EAA391-B02B-602C-9AD8-751290D12476}" status="resolved" created="2023-02-13T08:54:34.599">
    <pc:sldMkLst xmlns:pc="http://schemas.microsoft.com/office/powerpoint/2013/main/command">
      <pc:docMk/>
      <pc:sldMk cId="4269854100" sldId="304"/>
    </pc:sldMkLst>
    <p188:txBody>
      <a:bodyPr/>
      <a:lstStyle/>
      <a:p>
        <a:r>
          <a:rPr lang="en-US"/>
          <a:t>Add option without picture</a:t>
        </a:r>
      </a:p>
    </p188:txBody>
  </p188:cm>
</p188:cmLst>
</file>

<file path=ppt/comments/modernComment_191_E62D23B5.xml><?xml version="1.0" encoding="utf-8"?>
<p188:cmLst xmlns:a="http://schemas.openxmlformats.org/drawingml/2006/main" xmlns:r="http://schemas.openxmlformats.org/officeDocument/2006/relationships" xmlns:p188="http://schemas.microsoft.com/office/powerpoint/2018/8/main">
  <p188:cm id="{7594320A-3533-49C7-AA67-DB5675782FD0}" authorId="{88EAA391-B02B-602C-9AD8-751290D12476}" status="resolved" created="2023-02-13T08:54:34.599">
    <pc:sldMkLst xmlns:pc="http://schemas.microsoft.com/office/powerpoint/2013/main/command">
      <pc:docMk/>
      <pc:sldMk cId="4269854100" sldId="304"/>
    </pc:sldMkLst>
    <p188:txBody>
      <a:bodyPr/>
      <a:lstStyle/>
      <a:p>
        <a:r>
          <a:rPr lang="en-US"/>
          <a:t>Add option without picture</a:t>
        </a:r>
      </a:p>
    </p188:txBody>
  </p188:cm>
</p188:cmLst>
</file>

<file path=ppt/comments/modernComment_192_966EE28E.xml><?xml version="1.0" encoding="utf-8"?>
<p188:cmLst xmlns:a="http://schemas.openxmlformats.org/drawingml/2006/main" xmlns:r="http://schemas.openxmlformats.org/officeDocument/2006/relationships" xmlns:p188="http://schemas.microsoft.com/office/powerpoint/2018/8/main">
  <p188:cm id="{AC66B103-EEFB-47DC-98F0-5184D4ECA64D}" authorId="{88EAA391-B02B-602C-9AD8-751290D12476}" status="resolved" created="2023-02-13T08:54:34.599">
    <pc:sldMkLst xmlns:pc="http://schemas.microsoft.com/office/powerpoint/2013/main/command">
      <pc:docMk/>
      <pc:sldMk cId="4269854100" sldId="304"/>
    </pc:sldMkLst>
    <p188:txBody>
      <a:bodyPr/>
      <a:lstStyle/>
      <a:p>
        <a:r>
          <a:rPr lang="en-US"/>
          <a:t>Add option without picture</a:t>
        </a:r>
      </a:p>
    </p188:txBody>
  </p188:cm>
</p188:cmLst>
</file>

<file path=ppt/comments/modernComment_193_42C98C73.xml><?xml version="1.0" encoding="utf-8"?>
<p188:cmLst xmlns:a="http://schemas.openxmlformats.org/drawingml/2006/main" xmlns:r="http://schemas.openxmlformats.org/officeDocument/2006/relationships" xmlns:p188="http://schemas.microsoft.com/office/powerpoint/2018/8/main">
  <p188:cm id="{2CDE841D-53C1-4E47-87EA-D5AEF4C740EB}" authorId="{88EAA391-B02B-602C-9AD8-751290D12476}" status="resolved" created="2023-02-13T08:54:34.599">
    <pc:sldMkLst xmlns:pc="http://schemas.microsoft.com/office/powerpoint/2013/main/command">
      <pc:docMk/>
      <pc:sldMk cId="4269854100" sldId="304"/>
    </pc:sldMkLst>
    <p188:txBody>
      <a:bodyPr/>
      <a:lstStyle/>
      <a:p>
        <a:r>
          <a:rPr lang="en-US"/>
          <a:t>Add option without picture</a:t>
        </a:r>
      </a:p>
    </p188:txBody>
  </p188:cm>
</p188:cmLst>
</file>

<file path=ppt/comments/modernComment_194_B0BF58C4.xml><?xml version="1.0" encoding="utf-8"?>
<p188:cmLst xmlns:a="http://schemas.openxmlformats.org/drawingml/2006/main" xmlns:r="http://schemas.openxmlformats.org/officeDocument/2006/relationships" xmlns:p188="http://schemas.microsoft.com/office/powerpoint/2018/8/main">
  <p188:cm id="{2F2C5492-137D-4030-884B-4A6F1D55C062}" authorId="{88EAA391-B02B-602C-9AD8-751290D12476}" status="resolved" created="2023-02-13T08:54:34.599">
    <pc:sldMkLst xmlns:pc="http://schemas.microsoft.com/office/powerpoint/2013/main/command">
      <pc:docMk/>
      <pc:sldMk cId="4269854100" sldId="304"/>
    </pc:sldMkLst>
    <p188:txBody>
      <a:bodyPr/>
      <a:lstStyle/>
      <a:p>
        <a:r>
          <a:rPr lang="en-US"/>
          <a:t>Add option without picture</a:t>
        </a:r>
      </a:p>
    </p188:txBody>
  </p188:cm>
</p188:cmLst>
</file>

<file path=ppt/comments/modernComment_196_48032009.xml><?xml version="1.0" encoding="utf-8"?>
<p188:cmLst xmlns:a="http://schemas.openxmlformats.org/drawingml/2006/main" xmlns:r="http://schemas.openxmlformats.org/officeDocument/2006/relationships" xmlns:p188="http://schemas.microsoft.com/office/powerpoint/2018/8/main">
  <p188:cm id="{65D6AA9C-4F25-4FCC-8E42-840085826FF9}" authorId="{88EAA391-B02B-602C-9AD8-751290D12476}" status="resolved" created="2023-02-13T08:54:34.599">
    <pc:sldMkLst xmlns:pc="http://schemas.microsoft.com/office/powerpoint/2013/main/command">
      <pc:docMk/>
      <pc:sldMk cId="4269854100" sldId="304"/>
    </pc:sldMkLst>
    <p188:txBody>
      <a:bodyPr/>
      <a:lstStyle/>
      <a:p>
        <a:r>
          <a:rPr lang="en-US"/>
          <a:t>Add option without picture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388be8e98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388be8e98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1d838b627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1d838b627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is SDLC - This is a process that helps produce software, it involves distinctive phases to initiate software production based on client requirements.</a:t>
            </a:r>
            <a:endParaRPr lang="en-ZA" dirty="0"/>
          </a:p>
        </p:txBody>
      </p:sp>
    </p:spTree>
    <p:extLst>
      <p:ext uri="{BB962C8B-B14F-4D97-AF65-F5344CB8AC3E}">
        <p14:creationId xmlns:p14="http://schemas.microsoft.com/office/powerpoint/2010/main" val="3170660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Bob is moving to Japan, and he would like a friendship application that will help him with meeting new people in Japan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62080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ZA" dirty="0"/>
          </a:p>
        </p:txBody>
      </p:sp>
    </p:spTree>
    <p:extLst>
      <p:ext uri="{BB962C8B-B14F-4D97-AF65-F5344CB8AC3E}">
        <p14:creationId xmlns:p14="http://schemas.microsoft.com/office/powerpoint/2010/main" val="288880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ZA" dirty="0"/>
          </a:p>
        </p:txBody>
      </p:sp>
    </p:spTree>
    <p:extLst>
      <p:ext uri="{BB962C8B-B14F-4D97-AF65-F5344CB8AC3E}">
        <p14:creationId xmlns:p14="http://schemas.microsoft.com/office/powerpoint/2010/main" val="3355948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What are the sort of initial questions are we going to ask Bob at this planning stage? </a:t>
            </a:r>
            <a:endParaRPr lang="en-ZA" dirty="0"/>
          </a:p>
          <a:p>
            <a:pPr marL="158750" indent="0">
              <a:buNone/>
            </a:pPr>
            <a:endParaRPr lang="en-ZA" dirty="0"/>
          </a:p>
        </p:txBody>
      </p:sp>
    </p:spTree>
    <p:extLst>
      <p:ext uri="{BB962C8B-B14F-4D97-AF65-F5344CB8AC3E}">
        <p14:creationId xmlns:p14="http://schemas.microsoft.com/office/powerpoint/2010/main" val="300426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Why is it important to know the clients' timelines </a:t>
            </a:r>
          </a:p>
          <a:p>
            <a:pPr marL="914400" lvl="1" indent="-298450"/>
            <a:r>
              <a:rPr lang="en-US" dirty="0"/>
              <a:t>This might be due to targeted deadlines in terms of market placing  </a:t>
            </a:r>
            <a:endParaRPr lang="en-ZA" dirty="0"/>
          </a:p>
        </p:txBody>
      </p:sp>
    </p:spTree>
    <p:extLst>
      <p:ext uri="{BB962C8B-B14F-4D97-AF65-F5344CB8AC3E}">
        <p14:creationId xmlns:p14="http://schemas.microsoft.com/office/powerpoint/2010/main" val="3616059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ZA" dirty="0"/>
          </a:p>
        </p:txBody>
      </p:sp>
    </p:spTree>
    <p:extLst>
      <p:ext uri="{BB962C8B-B14F-4D97-AF65-F5344CB8AC3E}">
        <p14:creationId xmlns:p14="http://schemas.microsoft.com/office/powerpoint/2010/main" val="2583389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ZA" dirty="0"/>
          </a:p>
        </p:txBody>
      </p:sp>
    </p:spTree>
    <p:extLst>
      <p:ext uri="{BB962C8B-B14F-4D97-AF65-F5344CB8AC3E}">
        <p14:creationId xmlns:p14="http://schemas.microsoft.com/office/powerpoint/2010/main" val="1475432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ZA" dirty="0"/>
          </a:p>
        </p:txBody>
      </p:sp>
    </p:spTree>
    <p:extLst>
      <p:ext uri="{BB962C8B-B14F-4D97-AF65-F5344CB8AC3E}">
        <p14:creationId xmlns:p14="http://schemas.microsoft.com/office/powerpoint/2010/main" val="2803686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am a </a:t>
            </a:r>
            <a:r>
              <a:rPr lang="en-US" dirty="0" err="1"/>
              <a:t>BeyHive</a:t>
            </a:r>
            <a:r>
              <a:rPr lang="en-US" dirty="0"/>
              <a:t> member through and through</a:t>
            </a:r>
            <a:endParaRPr lang="en-ZA" dirty="0"/>
          </a:p>
        </p:txBody>
      </p:sp>
    </p:spTree>
    <p:extLst>
      <p:ext uri="{BB962C8B-B14F-4D97-AF65-F5344CB8AC3E}">
        <p14:creationId xmlns:p14="http://schemas.microsoft.com/office/powerpoint/2010/main" val="998308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will we get the information we need about the friendship site?</a:t>
            </a:r>
          </a:p>
          <a:p>
            <a:pPr lvl="1"/>
            <a:r>
              <a:rPr lang="en-US" dirty="0"/>
              <a:t>Interviews, research, discussion groups etc. </a:t>
            </a:r>
          </a:p>
          <a:p>
            <a:r>
              <a:rPr lang="en-US" dirty="0"/>
              <a:t>What could we use to document these requirements? </a:t>
            </a:r>
          </a:p>
          <a:p>
            <a:pPr lvl="1"/>
            <a:r>
              <a:rPr lang="en-US" dirty="0"/>
              <a:t>Software requirement specification</a:t>
            </a:r>
            <a:endParaRPr lang="en-ZA" dirty="0"/>
          </a:p>
        </p:txBody>
      </p:sp>
    </p:spTree>
    <p:extLst>
      <p:ext uri="{BB962C8B-B14F-4D97-AF65-F5344CB8AC3E}">
        <p14:creationId xmlns:p14="http://schemas.microsoft.com/office/powerpoint/2010/main" val="1285555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Looking at the business requirements written in the analysis phase, use that document to design the system </a:t>
            </a:r>
            <a:endParaRPr lang="en-ZA" dirty="0"/>
          </a:p>
        </p:txBody>
      </p:sp>
    </p:spTree>
    <p:extLst>
      <p:ext uri="{BB962C8B-B14F-4D97-AF65-F5344CB8AC3E}">
        <p14:creationId xmlns:p14="http://schemas.microsoft.com/office/powerpoint/2010/main" val="3863916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 The project evaluates the system's impact, functionality, and performance before investing in its development from a design perspective. </a:t>
            </a:r>
            <a:endParaRPr lang="en-ZA" dirty="0"/>
          </a:p>
        </p:txBody>
      </p:sp>
    </p:spTree>
    <p:extLst>
      <p:ext uri="{BB962C8B-B14F-4D97-AF65-F5344CB8AC3E}">
        <p14:creationId xmlns:p14="http://schemas.microsoft.com/office/powerpoint/2010/main" val="2698827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document type would we use to document these designs?</a:t>
            </a:r>
          </a:p>
          <a:p>
            <a:pPr lvl="1"/>
            <a:r>
              <a:rPr lang="en-US" sz="1100" b="0" dirty="0"/>
              <a:t>Design Document Specification</a:t>
            </a:r>
            <a:endParaRPr lang="en-ZA" dirty="0"/>
          </a:p>
        </p:txBody>
      </p:sp>
    </p:spTree>
    <p:extLst>
      <p:ext uri="{BB962C8B-B14F-4D97-AF65-F5344CB8AC3E}">
        <p14:creationId xmlns:p14="http://schemas.microsoft.com/office/powerpoint/2010/main" val="1563438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Making sure designs are communicating both the requirements and end-user needs.</a:t>
            </a:r>
            <a:endParaRPr lang="en-ZA" dirty="0"/>
          </a:p>
        </p:txBody>
      </p:sp>
    </p:spTree>
    <p:extLst>
      <p:ext uri="{BB962C8B-B14F-4D97-AF65-F5344CB8AC3E}">
        <p14:creationId xmlns:p14="http://schemas.microsoft.com/office/powerpoint/2010/main" val="3866147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What code be some of the languages used to develop this application?</a:t>
            </a:r>
          </a:p>
          <a:p>
            <a:pPr marL="914400" lvl="1" indent="-298450"/>
            <a:r>
              <a:rPr lang="en-US" dirty="0"/>
              <a:t>Phyton, Java, C# </a:t>
            </a:r>
            <a:r>
              <a:rPr lang="en-US" dirty="0" err="1"/>
              <a:t>etc</a:t>
            </a:r>
            <a:endParaRPr lang="en-ZA" dirty="0"/>
          </a:p>
        </p:txBody>
      </p:sp>
    </p:spTree>
    <p:extLst>
      <p:ext uri="{BB962C8B-B14F-4D97-AF65-F5344CB8AC3E}">
        <p14:creationId xmlns:p14="http://schemas.microsoft.com/office/powerpoint/2010/main" val="2400178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endParaRPr lang="en-ZA" dirty="0"/>
          </a:p>
        </p:txBody>
      </p:sp>
    </p:spTree>
    <p:extLst>
      <p:ext uri="{BB962C8B-B14F-4D97-AF65-F5344CB8AC3E}">
        <p14:creationId xmlns:p14="http://schemas.microsoft.com/office/powerpoint/2010/main" val="3470718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What could cause a lag in the development of this site?</a:t>
            </a:r>
            <a:endParaRPr lang="en-ZA" dirty="0"/>
          </a:p>
        </p:txBody>
      </p:sp>
    </p:spTree>
    <p:extLst>
      <p:ext uri="{BB962C8B-B14F-4D97-AF65-F5344CB8AC3E}">
        <p14:creationId xmlns:p14="http://schemas.microsoft.com/office/powerpoint/2010/main" val="2317525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ZA" dirty="0"/>
          </a:p>
        </p:txBody>
      </p:sp>
    </p:spTree>
    <p:extLst>
      <p:ext uri="{BB962C8B-B14F-4D97-AF65-F5344CB8AC3E}">
        <p14:creationId xmlns:p14="http://schemas.microsoft.com/office/powerpoint/2010/main" val="1548162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encompasses functional and non-functional testing</a:t>
            </a:r>
          </a:p>
          <a:p>
            <a:pPr lvl="1"/>
            <a:r>
              <a:rPr lang="en-US" dirty="0"/>
              <a:t>Functional – does system work with no defects </a:t>
            </a:r>
          </a:p>
          <a:p>
            <a:pPr lvl="1"/>
            <a:r>
              <a:rPr lang="en-US" dirty="0"/>
              <a:t>Non-Functional – user friendly, fast, load testing (number of users using system) </a:t>
            </a:r>
          </a:p>
          <a:p>
            <a:r>
              <a:rPr lang="en-US" dirty="0"/>
              <a:t>What do you think happens when we find problems with the system at this testing stage?</a:t>
            </a:r>
            <a:endParaRPr lang="en-ZA" dirty="0"/>
          </a:p>
          <a:p>
            <a:pPr marL="158750" indent="0">
              <a:buNone/>
            </a:pPr>
            <a:endParaRPr lang="en-ZA" dirty="0"/>
          </a:p>
        </p:txBody>
      </p:sp>
    </p:spTree>
    <p:extLst>
      <p:ext uri="{BB962C8B-B14F-4D97-AF65-F5344CB8AC3E}">
        <p14:creationId xmlns:p14="http://schemas.microsoft.com/office/powerpoint/2010/main" val="3431378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love running, coffee and that is me and my godson West </a:t>
            </a:r>
            <a:r>
              <a:rPr lang="en-US" dirty="0">
                <a:sym typeface="Wingdings" panose="05000000000000000000" pitchFamily="2" charset="2"/>
              </a:rPr>
              <a:t></a:t>
            </a:r>
            <a:endParaRPr lang="en-US" dirty="0"/>
          </a:p>
          <a:p>
            <a:r>
              <a:rPr lang="en-US" dirty="0"/>
              <a:t>Today we are going to talk about various roles in tech while we learn some cool new terms. </a:t>
            </a:r>
            <a:endParaRPr lang="en-ZA" dirty="0"/>
          </a:p>
        </p:txBody>
      </p:sp>
    </p:spTree>
    <p:extLst>
      <p:ext uri="{BB962C8B-B14F-4D97-AF65-F5344CB8AC3E}">
        <p14:creationId xmlns:p14="http://schemas.microsoft.com/office/powerpoint/2010/main" val="4055025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Integration stage </a:t>
            </a:r>
            <a:r>
              <a:rPr lang="en-US" b="1" dirty="0"/>
              <a:t>- </a:t>
            </a:r>
            <a:r>
              <a:rPr lang="en-US" b="0" i="0" dirty="0">
                <a:solidFill>
                  <a:srgbClr val="202124"/>
                </a:solidFill>
                <a:effectLst/>
                <a:latin typeface="arial" panose="020B0604020202020204" pitchFamily="34" charset="0"/>
              </a:rPr>
              <a:t>type of software testing in which the different units, modules or components of a software application are tested as a combined entity.</a:t>
            </a:r>
          </a:p>
          <a:p>
            <a:pPr marL="914400" lvl="1" indent="-298450"/>
            <a:r>
              <a:rPr lang="en-US" b="0" i="0" dirty="0">
                <a:solidFill>
                  <a:srgbClr val="202124"/>
                </a:solidFill>
                <a:effectLst/>
                <a:latin typeface="arial" panose="020B0604020202020204" pitchFamily="34" charset="0"/>
              </a:rPr>
              <a:t>If Bobs site needed a payment system, we would need to test the whole system with the payment combination </a:t>
            </a:r>
          </a:p>
          <a:p>
            <a:pPr marL="158750" indent="0">
              <a:buNone/>
            </a:pPr>
            <a:endParaRPr lang="en-ZA" b="0" dirty="0"/>
          </a:p>
        </p:txBody>
      </p:sp>
    </p:spTree>
    <p:extLst>
      <p:ext uri="{BB962C8B-B14F-4D97-AF65-F5344CB8AC3E}">
        <p14:creationId xmlns:p14="http://schemas.microsoft.com/office/powerpoint/2010/main" val="1711127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might be new features that we would want to add to Bob’s Friendship site?</a:t>
            </a:r>
            <a:endParaRPr lang="en-ZA" dirty="0"/>
          </a:p>
        </p:txBody>
      </p:sp>
    </p:spTree>
    <p:extLst>
      <p:ext uri="{BB962C8B-B14F-4D97-AF65-F5344CB8AC3E}">
        <p14:creationId xmlns:p14="http://schemas.microsoft.com/office/powerpoint/2010/main" val="2380761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Going through the SDLC in breakout rooms </a:t>
            </a:r>
          </a:p>
          <a:p>
            <a:r>
              <a:rPr lang="en-US" dirty="0"/>
              <a:t>10 minutes max</a:t>
            </a:r>
            <a:endParaRPr lang="en-ZA" dirty="0"/>
          </a:p>
        </p:txBody>
      </p:sp>
    </p:spTree>
    <p:extLst>
      <p:ext uri="{BB962C8B-B14F-4D97-AF65-F5344CB8AC3E}">
        <p14:creationId xmlns:p14="http://schemas.microsoft.com/office/powerpoint/2010/main" val="2247119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Going through the SDLC in breakout rooms </a:t>
            </a:r>
          </a:p>
          <a:p>
            <a:r>
              <a:rPr lang="en-US" dirty="0"/>
              <a:t>10 minutes max</a:t>
            </a:r>
            <a:endParaRPr lang="en-ZA" dirty="0"/>
          </a:p>
        </p:txBody>
      </p:sp>
    </p:spTree>
    <p:extLst>
      <p:ext uri="{BB962C8B-B14F-4D97-AF65-F5344CB8AC3E}">
        <p14:creationId xmlns:p14="http://schemas.microsoft.com/office/powerpoint/2010/main" val="22940094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There are software methodologies used to implemented the SDLC </a:t>
            </a:r>
          </a:p>
          <a:p>
            <a:pPr marL="171450" lvl="0" indent="-171450" algn="l" rtl="0">
              <a:spcBef>
                <a:spcPts val="0"/>
              </a:spcBef>
              <a:spcAft>
                <a:spcPts val="0"/>
              </a:spcAft>
            </a:pPr>
            <a:r>
              <a:rPr lang="en-US" dirty="0"/>
              <a:t>We will be discussing in detail two of these methodologies and them briefly look at four more </a:t>
            </a:r>
            <a:endParaRPr dirty="0"/>
          </a:p>
        </p:txBody>
      </p:sp>
    </p:spTree>
    <p:extLst>
      <p:ext uri="{BB962C8B-B14F-4D97-AF65-F5344CB8AC3E}">
        <p14:creationId xmlns:p14="http://schemas.microsoft.com/office/powerpoint/2010/main" val="1457820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b5ad3db741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b5ad3db741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b="0" i="0" dirty="0">
                <a:solidFill>
                  <a:srgbClr val="4D5156"/>
                </a:solidFill>
                <a:effectLst/>
                <a:latin typeface="arial" panose="020B0604020202020204" pitchFamily="34" charset="0"/>
              </a:rPr>
              <a:t>The waterfall model is a breakdown of project activities into linear sequential phases, meaning they are passed down onto each other, where each phase depends on the deliverables of the previous one and corresponds to a specialization of tasks.</a:t>
            </a:r>
          </a:p>
          <a:p>
            <a:pPr marL="171450" lvl="0" indent="-171450" algn="l" rtl="0">
              <a:spcBef>
                <a:spcPts val="0"/>
              </a:spcBef>
              <a:spcAft>
                <a:spcPts val="0"/>
              </a:spcAft>
            </a:pPr>
            <a:r>
              <a:rPr lang="en-US" b="0" i="0" dirty="0">
                <a:solidFill>
                  <a:srgbClr val="4D5156"/>
                </a:solidFill>
                <a:effectLst/>
                <a:latin typeface="arial" panose="020B0604020202020204" pitchFamily="34" charset="0"/>
              </a:rPr>
              <a:t>The approach is typical for certain areas of engineering design.</a:t>
            </a:r>
            <a:endParaRPr dirty="0"/>
          </a:p>
        </p:txBody>
      </p:sp>
    </p:spTree>
    <p:extLst>
      <p:ext uri="{BB962C8B-B14F-4D97-AF65-F5344CB8AC3E}">
        <p14:creationId xmlns:p14="http://schemas.microsoft.com/office/powerpoint/2010/main" val="760952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b5ad3db741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b5ad3db741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b5ad3db741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b5ad3db741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585939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b5ad3db741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b5ad3db741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19913005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b5ad3db741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b5ad3db741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927646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fdee14d49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fdee14d49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b5ad3db741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b5ad3db741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21969234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lgn="l" rtl="0">
              <a:spcBef>
                <a:spcPts val="0"/>
              </a:spcBef>
              <a:spcAft>
                <a:spcPts val="0"/>
              </a:spcAft>
            </a:pPr>
            <a:r>
              <a:rPr lang="en-US" dirty="0"/>
              <a:t>Waterfall can be good when you have all the necessary requirements and chances of them changing are slim</a:t>
            </a:r>
          </a:p>
          <a:p>
            <a:pPr marL="171450" lvl="0" indent="-171450" algn="l" rtl="0">
              <a:spcBef>
                <a:spcPts val="0"/>
              </a:spcBef>
              <a:spcAft>
                <a:spcPts val="0"/>
              </a:spcAft>
            </a:pPr>
            <a:r>
              <a:rPr lang="en-US" dirty="0"/>
              <a:t>E.G Logging in functionality!</a:t>
            </a:r>
          </a:p>
          <a:p>
            <a:endParaRPr lang="en-ZA" dirty="0"/>
          </a:p>
        </p:txBody>
      </p:sp>
    </p:spTree>
    <p:extLst>
      <p:ext uri="{BB962C8B-B14F-4D97-AF65-F5344CB8AC3E}">
        <p14:creationId xmlns:p14="http://schemas.microsoft.com/office/powerpoint/2010/main" val="3336271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iterative approach to software development that helps teams deliver value to their customers faster and with fewer headaches</a:t>
            </a:r>
          </a:p>
          <a:p>
            <a:r>
              <a:rPr lang="en-US" b="0" i="0" dirty="0">
                <a:solidFill>
                  <a:srgbClr val="202124"/>
                </a:solidFill>
                <a:effectLst/>
                <a:latin typeface="arial" panose="020B0604020202020204" pitchFamily="34" charset="0"/>
              </a:rPr>
              <a:t>Instead of betting everything on a "big bang" launch, an agile team delivers work in small, but consumable, increments.</a:t>
            </a:r>
            <a:endParaRPr lang="en-US" dirty="0"/>
          </a:p>
          <a:p>
            <a:endParaRPr lang="en-ZA" dirty="0"/>
          </a:p>
        </p:txBody>
      </p:sp>
    </p:spTree>
    <p:extLst>
      <p:ext uri="{BB962C8B-B14F-4D97-AF65-F5344CB8AC3E}">
        <p14:creationId xmlns:p14="http://schemas.microsoft.com/office/powerpoint/2010/main" val="23319400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Full view of the process steps taken in Agile </a:t>
            </a:r>
          </a:p>
          <a:p>
            <a:pPr marL="457200" indent="-298450"/>
            <a:r>
              <a:rPr lang="en-US" dirty="0"/>
              <a:t>These are steps can also be performed in parallel </a:t>
            </a:r>
            <a:endParaRPr lang="en-ZA" dirty="0"/>
          </a:p>
        </p:txBody>
      </p:sp>
    </p:spTree>
    <p:extLst>
      <p:ext uri="{BB962C8B-B14F-4D97-AF65-F5344CB8AC3E}">
        <p14:creationId xmlns:p14="http://schemas.microsoft.com/office/powerpoint/2010/main" val="2372011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ZA" dirty="0"/>
              <a:t>Analysis of the concepts and requirements definition</a:t>
            </a:r>
          </a:p>
          <a:p>
            <a:pPr marL="457200" indent="-298450"/>
            <a:r>
              <a:rPr lang="en-ZA" dirty="0"/>
              <a:t>Determine current state and stakeholder expectations</a:t>
            </a:r>
          </a:p>
        </p:txBody>
      </p:sp>
    </p:spTree>
    <p:extLst>
      <p:ext uri="{BB962C8B-B14F-4D97-AF65-F5344CB8AC3E}">
        <p14:creationId xmlns:p14="http://schemas.microsoft.com/office/powerpoint/2010/main" val="3248123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Collaborative designing and end user involvement and feedback is critical </a:t>
            </a:r>
            <a:endParaRPr lang="en-ZA" dirty="0"/>
          </a:p>
        </p:txBody>
      </p:sp>
    </p:spTree>
    <p:extLst>
      <p:ext uri="{BB962C8B-B14F-4D97-AF65-F5344CB8AC3E}">
        <p14:creationId xmlns:p14="http://schemas.microsoft.com/office/powerpoint/2010/main" val="2689344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Frequent development delivery through sprints </a:t>
            </a:r>
            <a:endParaRPr lang="en-ZA" dirty="0"/>
          </a:p>
        </p:txBody>
      </p:sp>
    </p:spTree>
    <p:extLst>
      <p:ext uri="{BB962C8B-B14F-4D97-AF65-F5344CB8AC3E}">
        <p14:creationId xmlns:p14="http://schemas.microsoft.com/office/powerpoint/2010/main" val="3525163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Testing the developed software </a:t>
            </a:r>
          </a:p>
          <a:p>
            <a:pPr marL="457200" indent="-298450"/>
            <a:r>
              <a:rPr lang="en-US" dirty="0"/>
              <a:t>Feedback on testing and appropriate changes are imperative </a:t>
            </a:r>
            <a:endParaRPr lang="en-ZA" dirty="0"/>
          </a:p>
        </p:txBody>
      </p:sp>
    </p:spTree>
    <p:extLst>
      <p:ext uri="{BB962C8B-B14F-4D97-AF65-F5344CB8AC3E}">
        <p14:creationId xmlns:p14="http://schemas.microsoft.com/office/powerpoint/2010/main" val="20033930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Release product increments frequently  </a:t>
            </a:r>
            <a:endParaRPr lang="en-ZA" dirty="0"/>
          </a:p>
        </p:txBody>
      </p:sp>
    </p:spTree>
    <p:extLst>
      <p:ext uri="{BB962C8B-B14F-4D97-AF65-F5344CB8AC3E}">
        <p14:creationId xmlns:p14="http://schemas.microsoft.com/office/powerpoint/2010/main" val="16982033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Ensure that you are reviewing and monitoring key metrics for success </a:t>
            </a:r>
          </a:p>
          <a:p>
            <a:pPr marL="457200" indent="-298450"/>
            <a:r>
              <a:rPr lang="en-US" dirty="0"/>
              <a:t>Receive end-user feedback and implement changes </a:t>
            </a:r>
            <a:endParaRPr lang="en-ZA" dirty="0"/>
          </a:p>
        </p:txBody>
      </p:sp>
    </p:spTree>
    <p:extLst>
      <p:ext uri="{BB962C8B-B14F-4D97-AF65-F5344CB8AC3E}">
        <p14:creationId xmlns:p14="http://schemas.microsoft.com/office/powerpoint/2010/main" val="2515562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fdee14d49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fdee14d49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05922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the requirements will be ongoing, and the scope might change or have potential to change </a:t>
            </a:r>
          </a:p>
          <a:p>
            <a:r>
              <a:rPr lang="en-US" dirty="0"/>
              <a:t>E.G a payment system </a:t>
            </a:r>
            <a:endParaRPr lang="en-ZA" dirty="0"/>
          </a:p>
        </p:txBody>
      </p:sp>
    </p:spTree>
    <p:extLst>
      <p:ext uri="{BB962C8B-B14F-4D97-AF65-F5344CB8AC3E}">
        <p14:creationId xmlns:p14="http://schemas.microsoft.com/office/powerpoint/2010/main" val="30117155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In short, Lean methodology is </a:t>
            </a:r>
            <a:r>
              <a:rPr lang="en-US" b="1" i="0" dirty="0">
                <a:solidFill>
                  <a:srgbClr val="202124"/>
                </a:solidFill>
                <a:effectLst/>
                <a:latin typeface="arial" panose="020B0604020202020204" pitchFamily="34" charset="0"/>
              </a:rPr>
              <a:t>a way of optimizing the people, resources, effort, and energy of your organization toward creating value for the customer</a:t>
            </a:r>
            <a:r>
              <a:rPr lang="en-US" b="0" i="0" dirty="0">
                <a:solidFill>
                  <a:srgbClr val="202124"/>
                </a:solidFill>
                <a:effectLst/>
                <a:latin typeface="arial" panose="020B0604020202020204" pitchFamily="34"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382E2C"/>
                </a:solidFill>
                <a:effectLst/>
                <a:latin typeface="RH Futura Book"/>
              </a:rPr>
              <a:t>The Lean process is about working only on what must be worked on at the time, so there’s no room for multitasking. </a:t>
            </a:r>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It is based on two guiding tenets, continuous improvement and respect for people.</a:t>
            </a:r>
            <a:endParaRPr lang="en-ZA" dirty="0"/>
          </a:p>
        </p:txBody>
      </p:sp>
    </p:spTree>
    <p:extLst>
      <p:ext uri="{BB962C8B-B14F-4D97-AF65-F5344CB8AC3E}">
        <p14:creationId xmlns:p14="http://schemas.microsoft.com/office/powerpoint/2010/main" val="10649901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chemeClr val="tx1"/>
                </a:solidFill>
                <a:effectLst/>
                <a:latin typeface="Poppins" panose="00000500000000000000" pitchFamily="2" charset="0"/>
                <a:cs typeface="Poppins" panose="00000500000000000000" pitchFamily="2" charset="0"/>
              </a:rPr>
              <a:t>A new version of the software is produced with each phase, or iteration. Rinse and repeat until the complete system is ready.</a:t>
            </a:r>
            <a:endParaRPr lang="en-US" b="0" i="0" u="none" dirty="0">
              <a:solidFill>
                <a:schemeClr val="tx1"/>
              </a:solidFill>
              <a:effectLst/>
              <a:latin typeface="Poppins" panose="00000500000000000000" pitchFamily="2" charset="0"/>
              <a:cs typeface="Poppins" panose="00000500000000000000" pitchFamily="2" charset="0"/>
            </a:endParaRPr>
          </a:p>
          <a:p>
            <a:endParaRPr lang="en-ZA" dirty="0"/>
          </a:p>
        </p:txBody>
      </p:sp>
    </p:spTree>
    <p:extLst>
      <p:ext uri="{BB962C8B-B14F-4D97-AF65-F5344CB8AC3E}">
        <p14:creationId xmlns:p14="http://schemas.microsoft.com/office/powerpoint/2010/main" val="11391137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lgn="l">
              <a:buFont typeface="Arial" panose="020B0604020202020204" pitchFamily="34" charset="0"/>
              <a:buChar char="•"/>
            </a:pPr>
            <a:r>
              <a:rPr lang="en-US" b="0" i="0" dirty="0">
                <a:solidFill>
                  <a:srgbClr val="382E2C"/>
                </a:solidFill>
                <a:effectLst/>
                <a:latin typeface="RH Futura Book"/>
              </a:rPr>
              <a:t>It emerged from two trends: the application of Agile and Lean practices to operations work, and the general shift in business toward seeing the value of collaboration between development and operations staff at all stages of the SDLC process.</a:t>
            </a:r>
          </a:p>
          <a:p>
            <a:pPr marL="285750" indent="-285750" algn="l">
              <a:buFont typeface="Arial" panose="020B0604020202020204" pitchFamily="34" charset="0"/>
              <a:buChar char="•"/>
            </a:pPr>
            <a:r>
              <a:rPr lang="en-US" b="0" i="0" dirty="0">
                <a:solidFill>
                  <a:srgbClr val="382E2C"/>
                </a:solidFill>
                <a:effectLst/>
                <a:latin typeface="RH Futura Book"/>
              </a:rPr>
              <a:t>In a DevOps model, Developers and Operations teams work together closely — and sometimes as one team — to accelerate innovation and the deployment of higher-quality and more reliable software products and functionalities. </a:t>
            </a:r>
            <a:endParaRPr lang="en-US" b="0" i="0" u="none" dirty="0">
              <a:solidFill>
                <a:schemeClr val="tx1"/>
              </a:solidFill>
              <a:effectLst/>
              <a:latin typeface="RH Futura Book"/>
            </a:endParaRPr>
          </a:p>
          <a:p>
            <a:endParaRPr lang="en-ZA" dirty="0"/>
          </a:p>
        </p:txBody>
      </p:sp>
    </p:spTree>
    <p:extLst>
      <p:ext uri="{BB962C8B-B14F-4D97-AF65-F5344CB8AC3E}">
        <p14:creationId xmlns:p14="http://schemas.microsoft.com/office/powerpoint/2010/main" val="17096455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4018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81179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Backlog Refinement (2hrs)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100" dirty="0">
                <a:effectLst/>
                <a:latin typeface="Calibri" panose="020F0502020204030204" pitchFamily="34" charset="0"/>
                <a:ea typeface="Calibri" panose="020F0502020204030204" pitchFamily="34" charset="0"/>
              </a:rPr>
              <a:t>Discuss all tickets for an upcoming sprint.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100" dirty="0">
                <a:effectLst/>
                <a:latin typeface="Calibri" panose="020F0502020204030204" pitchFamily="34" charset="0"/>
                <a:ea typeface="Calibri" panose="020F0502020204030204" pitchFamily="34" charset="0"/>
              </a:rPr>
              <a:t>Review tickets on the backlog and ensure that the backlog contains all appropriate tickets, that they are prioritised, and are ready for delivery.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100" dirty="0">
                <a:effectLst/>
                <a:latin typeface="Calibri" panose="020F0502020204030204" pitchFamily="34" charset="0"/>
                <a:ea typeface="Calibri" panose="020F0502020204030204" pitchFamily="34" charset="0"/>
              </a:rPr>
              <a:t>Eliminates deadline vs sizing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ZA" sz="1100" dirty="0">
                <a:effectLst/>
                <a:latin typeface="Calibri" panose="020F0502020204030204" pitchFamily="34" charset="0"/>
                <a:ea typeface="Calibri" panose="020F0502020204030204" pitchFamily="34" charset="0"/>
              </a:rPr>
              <a:t>Sprint Planning (1hr)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100" dirty="0">
                <a:effectLst/>
                <a:latin typeface="Calibri" panose="020F0502020204030204" pitchFamily="34" charset="0"/>
                <a:ea typeface="Calibri" panose="020F0502020204030204" pitchFamily="34" charset="0"/>
              </a:rPr>
              <a:t>Collaborative process to determine which backlog tickets will be included/handled in the next sprint.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100" dirty="0">
                <a:effectLst/>
                <a:latin typeface="Calibri" panose="020F0502020204030204" pitchFamily="34" charset="0"/>
                <a:ea typeface="Calibri" panose="020F0502020204030204" pitchFamily="34" charset="0"/>
              </a:rPr>
              <a:t>This will be based on priority (deadlines) and team capacity and velocity.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ZA" sz="1100" dirty="0">
                <a:effectLst/>
                <a:latin typeface="Calibri" panose="020F0502020204030204" pitchFamily="34" charset="0"/>
                <a:ea typeface="Calibri" panose="020F0502020204030204" pitchFamily="34" charset="0"/>
              </a:rPr>
              <a:t>Sprint Reviews(1hr)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100" dirty="0">
                <a:effectLst/>
                <a:latin typeface="Calibri" panose="020F0502020204030204" pitchFamily="34" charset="0"/>
                <a:ea typeface="Calibri" panose="020F0502020204030204" pitchFamily="34" charset="0"/>
              </a:rPr>
              <a:t>This session is to showcase all work that was done in the previous sprint, this will also help teams determine whether additional changes are needed.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100" dirty="0">
                <a:effectLst/>
                <a:latin typeface="Calibri" panose="020F0502020204030204" pitchFamily="34" charset="0"/>
                <a:ea typeface="Calibri" panose="020F0502020204030204" pitchFamily="34" charset="0"/>
              </a:rPr>
              <a:t>This is important to the team as it will allow team members to better understand work that is being done within the sprints and most importantly, to celebrate each other.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100" dirty="0">
                <a:effectLst/>
                <a:latin typeface="Calibri" panose="020F0502020204030204" pitchFamily="34" charset="0"/>
                <a:ea typeface="Calibri" panose="020F0502020204030204" pitchFamily="34" charset="0"/>
              </a:rPr>
              <a:t>We should also use this session to do knowledge shares (small things and big things) on work or new exciting concepts.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ZA" sz="1100" dirty="0">
                <a:effectLst/>
                <a:latin typeface="Calibri" panose="020F0502020204030204" pitchFamily="34" charset="0"/>
                <a:ea typeface="Calibri" panose="020F0502020204030204" pitchFamily="34" charset="0"/>
              </a:rPr>
              <a:t>Sprint Retrospective (30 min)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100" dirty="0">
                <a:effectLst/>
                <a:latin typeface="Calibri" panose="020F0502020204030204" pitchFamily="34" charset="0"/>
                <a:ea typeface="Calibri" panose="020F0502020204030204" pitchFamily="34" charset="0"/>
              </a:rPr>
              <a:t>This session is to appreciate the good things we managed in the previous sprint.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100" dirty="0">
                <a:effectLst/>
                <a:latin typeface="Calibri" panose="020F0502020204030204" pitchFamily="34" charset="0"/>
                <a:ea typeface="Calibri" panose="020F0502020204030204" pitchFamily="34" charset="0"/>
              </a:rPr>
              <a:t>To identify what did not do well and to see what we can do improve those items for the upcoming sprints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ZA" sz="11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ZA" sz="11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ZA" sz="1100" dirty="0">
              <a:effectLst/>
              <a:latin typeface="Calibri" panose="020F0502020204030204" pitchFamily="34" charset="0"/>
              <a:ea typeface="Calibri" panose="020F0502020204030204" pitchFamily="34" charset="0"/>
            </a:endParaRPr>
          </a:p>
          <a:p>
            <a:endParaRPr lang="en-ZA" dirty="0"/>
          </a:p>
        </p:txBody>
      </p:sp>
    </p:spTree>
    <p:extLst>
      <p:ext uri="{BB962C8B-B14F-4D97-AF65-F5344CB8AC3E}">
        <p14:creationId xmlns:p14="http://schemas.microsoft.com/office/powerpoint/2010/main" val="8254280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48490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ZA" dirty="0"/>
              <a:t>-Scrum three pillars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11069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Kanban - </a:t>
            </a:r>
            <a:r>
              <a:rPr lang="en-US" b="0" i="0" dirty="0">
                <a:solidFill>
                  <a:srgbClr val="606060"/>
                </a:solidFill>
                <a:effectLst/>
                <a:latin typeface="Montserrat" panose="00000500000000000000" pitchFamily="2" charset="0"/>
              </a:rPr>
              <a:t>Kanban is a popular Lean workflow management method for defining, managing, and improving services that deliver knowledge work.</a:t>
            </a:r>
          </a:p>
          <a:p>
            <a:pPr marL="628650" lvl="1" indent="-171450" algn="l" rtl="0">
              <a:spcBef>
                <a:spcPts val="0"/>
              </a:spcBef>
              <a:spcAft>
                <a:spcPts val="0"/>
              </a:spcAft>
            </a:pPr>
            <a:r>
              <a:rPr lang="en-US" b="0" i="0" dirty="0">
                <a:solidFill>
                  <a:srgbClr val="606060"/>
                </a:solidFill>
                <a:effectLst/>
                <a:latin typeface="Montserrat" panose="00000500000000000000" pitchFamily="2" charset="0"/>
              </a:rPr>
              <a:t>It helps you visualize work, maximize efficiency, and improve continuously. </a:t>
            </a:r>
            <a:endParaRPr lang="en-US" dirty="0"/>
          </a:p>
          <a:p>
            <a:pPr marL="171450" lvl="0" indent="-171450" algn="l" rtl="0">
              <a:spcBef>
                <a:spcPts val="0"/>
              </a:spcBef>
              <a:spcAft>
                <a:spcPts val="0"/>
              </a:spcAft>
            </a:pPr>
            <a:r>
              <a:rPr lang="en-US" dirty="0" err="1"/>
              <a:t>SAFe</a:t>
            </a:r>
            <a:r>
              <a:rPr lang="en-US" dirty="0"/>
              <a:t> - </a:t>
            </a:r>
            <a:r>
              <a:rPr lang="en-US" b="0" i="0" dirty="0">
                <a:solidFill>
                  <a:srgbClr val="202124"/>
                </a:solidFill>
                <a:effectLst/>
                <a:latin typeface="arial" panose="020B0604020202020204" pitchFamily="34" charset="0"/>
              </a:rPr>
              <a:t>is and agile framework used to </a:t>
            </a:r>
            <a:r>
              <a:rPr lang="en-US" b="0" i="0" dirty="0" err="1">
                <a:solidFill>
                  <a:srgbClr val="202124"/>
                </a:solidFill>
                <a:effectLst/>
                <a:latin typeface="arial" panose="020B0604020202020204" pitchFamily="34" charset="0"/>
              </a:rPr>
              <a:t>organise</a:t>
            </a:r>
            <a:r>
              <a:rPr lang="en-US" b="0" i="0" dirty="0">
                <a:solidFill>
                  <a:srgbClr val="202124"/>
                </a:solidFill>
                <a:effectLst/>
                <a:latin typeface="arial" panose="020B0604020202020204" pitchFamily="34" charset="0"/>
              </a:rPr>
              <a:t> the whole organization. </a:t>
            </a:r>
            <a:endParaRPr dirty="0"/>
          </a:p>
        </p:txBody>
      </p:sp>
    </p:spTree>
    <p:extLst>
      <p:ext uri="{BB962C8B-B14F-4D97-AF65-F5344CB8AC3E}">
        <p14:creationId xmlns:p14="http://schemas.microsoft.com/office/powerpoint/2010/main" val="3343703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05563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Kanban - </a:t>
            </a:r>
            <a:r>
              <a:rPr lang="en-US" b="0" i="0" dirty="0">
                <a:solidFill>
                  <a:srgbClr val="606060"/>
                </a:solidFill>
                <a:effectLst/>
                <a:latin typeface="Montserrat" panose="00000500000000000000" pitchFamily="2" charset="0"/>
              </a:rPr>
              <a:t>Kanban is a popular Lean workflow management method for defining, managing, and improving services that deliver knowledge work.</a:t>
            </a:r>
          </a:p>
          <a:p>
            <a:pPr marL="628650" lvl="1" indent="-171450" algn="l" rtl="0">
              <a:spcBef>
                <a:spcPts val="0"/>
              </a:spcBef>
              <a:spcAft>
                <a:spcPts val="0"/>
              </a:spcAft>
            </a:pPr>
            <a:r>
              <a:rPr lang="en-US" b="0" i="0" dirty="0">
                <a:solidFill>
                  <a:srgbClr val="606060"/>
                </a:solidFill>
                <a:effectLst/>
                <a:latin typeface="Montserrat" panose="00000500000000000000" pitchFamily="2" charset="0"/>
              </a:rPr>
              <a:t>It helps you visualize work, maximize efficiency, and improve continuously. </a:t>
            </a:r>
            <a:endParaRPr lang="en-US" dirty="0"/>
          </a:p>
          <a:p>
            <a:pPr marL="171450" lvl="0" indent="-171450" algn="l" rtl="0">
              <a:spcBef>
                <a:spcPts val="0"/>
              </a:spcBef>
              <a:spcAft>
                <a:spcPts val="0"/>
              </a:spcAft>
            </a:pPr>
            <a:r>
              <a:rPr lang="en-US" dirty="0" err="1"/>
              <a:t>SAFe</a:t>
            </a:r>
            <a:r>
              <a:rPr lang="en-US" dirty="0"/>
              <a:t> - </a:t>
            </a:r>
            <a:r>
              <a:rPr lang="en-US" b="0" i="0" dirty="0">
                <a:solidFill>
                  <a:srgbClr val="202124"/>
                </a:solidFill>
                <a:effectLst/>
                <a:latin typeface="arial" panose="020B0604020202020204" pitchFamily="34" charset="0"/>
              </a:rPr>
              <a:t>is and agile framework used to </a:t>
            </a:r>
            <a:r>
              <a:rPr lang="en-US" b="0" i="0" dirty="0" err="1">
                <a:solidFill>
                  <a:srgbClr val="202124"/>
                </a:solidFill>
                <a:effectLst/>
                <a:latin typeface="arial" panose="020B0604020202020204" pitchFamily="34" charset="0"/>
              </a:rPr>
              <a:t>organise</a:t>
            </a:r>
            <a:r>
              <a:rPr lang="en-US" b="0" i="0" dirty="0">
                <a:solidFill>
                  <a:srgbClr val="202124"/>
                </a:solidFill>
                <a:effectLst/>
                <a:latin typeface="arial" panose="020B0604020202020204" pitchFamily="34" charset="0"/>
              </a:rPr>
              <a:t> the whole organization. </a:t>
            </a:r>
            <a:endParaRPr dirty="0"/>
          </a:p>
        </p:txBody>
      </p:sp>
    </p:spTree>
    <p:extLst>
      <p:ext uri="{BB962C8B-B14F-4D97-AF65-F5344CB8AC3E}">
        <p14:creationId xmlns:p14="http://schemas.microsoft.com/office/powerpoint/2010/main" val="87286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1034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Tech and non tech </a:t>
            </a:r>
            <a:endParaRPr dirty="0"/>
          </a:p>
        </p:txBody>
      </p:sp>
    </p:spTree>
    <p:extLst>
      <p:ext uri="{BB962C8B-B14F-4D97-AF65-F5344CB8AC3E}">
        <p14:creationId xmlns:p14="http://schemas.microsoft.com/office/powerpoint/2010/main" val="35379846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6993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2000" dirty="0"/>
              <a:t>Adaptive process and requires a lot of skill and judgement </a:t>
            </a:r>
          </a:p>
          <a:p>
            <a:pPr lvl="1"/>
            <a:r>
              <a:rPr lang="en-US" sz="2000" dirty="0"/>
              <a:t>Empirical process </a:t>
            </a:r>
          </a:p>
          <a:p>
            <a:pPr lvl="1"/>
            <a:r>
              <a:rPr lang="en-US" sz="2000" dirty="0"/>
              <a:t>Leant processes </a:t>
            </a:r>
          </a:p>
          <a:p>
            <a:pPr lvl="1"/>
            <a:r>
              <a:rPr lang="en-US" sz="2000" dirty="0"/>
              <a:t>Learning and unlearning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243021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7412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Day to day </a:t>
            </a:r>
            <a:endParaRPr dirty="0"/>
          </a:p>
        </p:txBody>
      </p:sp>
    </p:spTree>
    <p:extLst>
      <p:ext uri="{BB962C8B-B14F-4D97-AF65-F5344CB8AC3E}">
        <p14:creationId xmlns:p14="http://schemas.microsoft.com/office/powerpoint/2010/main" val="13416473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10371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Day to day </a:t>
            </a:r>
            <a:endParaRPr dirty="0"/>
          </a:p>
        </p:txBody>
      </p:sp>
    </p:spTree>
    <p:extLst>
      <p:ext uri="{BB962C8B-B14F-4D97-AF65-F5344CB8AC3E}">
        <p14:creationId xmlns:p14="http://schemas.microsoft.com/office/powerpoint/2010/main" val="33253150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090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4450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965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3925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en-US" b="0" i="0" dirty="0">
                <a:solidFill>
                  <a:srgbClr val="161616"/>
                </a:solidFill>
                <a:effectLst/>
                <a:latin typeface="IBM Plex Sans" panose="020B0503050203000203" pitchFamily="34" charset="0"/>
              </a:rPr>
              <a:t>These roles interact and overlap, and the dynamics between them vary greatly across development departments and communities.  </a:t>
            </a:r>
            <a:endParaRPr lang="en-US" b="1" i="0" dirty="0">
              <a:solidFill>
                <a:srgbClr val="161616"/>
              </a:solidFill>
              <a:effectLst/>
              <a:latin typeface="inherit"/>
            </a:endParaRPr>
          </a:p>
          <a:p>
            <a:pPr algn="l" fontAlgn="base"/>
            <a:r>
              <a:rPr lang="en-US" b="1" i="0" dirty="0">
                <a:solidFill>
                  <a:srgbClr val="161616"/>
                </a:solidFill>
                <a:effectLst/>
                <a:latin typeface="inherit"/>
              </a:rPr>
              <a:t>Programmers, or coders</a:t>
            </a:r>
            <a:r>
              <a:rPr lang="en-US" b="0" i="0" dirty="0">
                <a:solidFill>
                  <a:srgbClr val="161616"/>
                </a:solidFill>
                <a:effectLst/>
                <a:latin typeface="IBM Plex Sans" panose="020B0503050203000203" pitchFamily="34" charset="0"/>
              </a:rPr>
              <a:t>, write source code to program computers for specific tasks like merging databases, processing online orders, conducting searches or displaying text and graphics. </a:t>
            </a:r>
          </a:p>
          <a:p>
            <a:pPr lvl="1" algn="l" fontAlgn="base"/>
            <a:r>
              <a:rPr lang="en-US" b="0" i="0" dirty="0">
                <a:solidFill>
                  <a:srgbClr val="161616"/>
                </a:solidFill>
                <a:effectLst/>
                <a:latin typeface="IBM Plex Sans" panose="020B0503050203000203" pitchFamily="34" charset="0"/>
              </a:rPr>
              <a:t>Programmers typically interpret instructions from software developers and engineers.</a:t>
            </a:r>
          </a:p>
          <a:p>
            <a:pPr algn="l" fontAlgn="base"/>
            <a:r>
              <a:rPr lang="en-US" b="1" i="0" dirty="0">
                <a:solidFill>
                  <a:srgbClr val="161616"/>
                </a:solidFill>
                <a:effectLst/>
                <a:latin typeface="inherit"/>
              </a:rPr>
              <a:t>Software engineers</a:t>
            </a:r>
            <a:r>
              <a:rPr lang="en-US" b="0" i="0" dirty="0">
                <a:solidFill>
                  <a:srgbClr val="161616"/>
                </a:solidFill>
                <a:effectLst/>
                <a:latin typeface="IBM Plex Sans" panose="020B0503050203000203" pitchFamily="34" charset="0"/>
              </a:rPr>
              <a:t> apply engineering principles to build software and systems to solve problems. </a:t>
            </a:r>
          </a:p>
          <a:p>
            <a:pPr lvl="1" algn="l" fontAlgn="base"/>
            <a:r>
              <a:rPr lang="en-US" b="0" i="0" dirty="0">
                <a:solidFill>
                  <a:srgbClr val="161616"/>
                </a:solidFill>
                <a:effectLst/>
                <a:latin typeface="IBM Plex Sans" panose="020B0503050203000203" pitchFamily="34" charset="0"/>
              </a:rPr>
              <a:t>They use modeling language and other tools to devise solutions that can often be applied to problems in a general way, as opposed to merely solving for a specific instance or client. </a:t>
            </a:r>
          </a:p>
          <a:p>
            <a:pPr lvl="1" algn="l" fontAlgn="base"/>
            <a:r>
              <a:rPr lang="en-US" b="0" i="0" dirty="0">
                <a:solidFill>
                  <a:srgbClr val="161616"/>
                </a:solidFill>
                <a:effectLst/>
                <a:latin typeface="IBM Plex Sans" panose="020B0503050203000203" pitchFamily="34" charset="0"/>
              </a:rPr>
              <a:t>Software engineering solutions adhere to the scientific method and must work in the real world, as with bridges or elevators.</a:t>
            </a:r>
          </a:p>
          <a:p>
            <a:pPr lvl="1" algn="l" fontAlgn="base"/>
            <a:r>
              <a:rPr lang="en-US" b="0" i="0" dirty="0">
                <a:solidFill>
                  <a:srgbClr val="161616"/>
                </a:solidFill>
                <a:effectLst/>
                <a:latin typeface="IBM Plex Sans" panose="020B0503050203000203" pitchFamily="34" charset="0"/>
              </a:rPr>
              <a:t>Their responsibility has grown as products have become increasingly more intelligent with the addition of microprocessors, sensors and software. </a:t>
            </a:r>
          </a:p>
          <a:p>
            <a:pPr algn="l" fontAlgn="base"/>
            <a:r>
              <a:rPr lang="en-US" b="1" i="0" dirty="0">
                <a:solidFill>
                  <a:srgbClr val="161616"/>
                </a:solidFill>
                <a:effectLst/>
                <a:latin typeface="inherit"/>
              </a:rPr>
              <a:t>Software developers</a:t>
            </a:r>
            <a:r>
              <a:rPr lang="en-US" b="0" i="0" dirty="0">
                <a:solidFill>
                  <a:srgbClr val="161616"/>
                </a:solidFill>
                <a:effectLst/>
                <a:latin typeface="IBM Plex Sans" panose="020B0503050203000203" pitchFamily="34" charset="0"/>
              </a:rPr>
              <a:t> have a less formal role than engineers and can be closely involved with specific project areas — including writing code. At the same time, they drive the overall software development lifecycle — including working across functional teams to transform requirements into features, managing development teams and processes, and conducting software testing and maintenance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086752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5690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31914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15856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83522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All these roles make up the development team.</a:t>
            </a:r>
            <a:endParaRPr dirty="0"/>
          </a:p>
        </p:txBody>
      </p:sp>
    </p:spTree>
    <p:extLst>
      <p:ext uri="{BB962C8B-B14F-4D97-AF65-F5344CB8AC3E}">
        <p14:creationId xmlns:p14="http://schemas.microsoft.com/office/powerpoint/2010/main" val="38050716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e207fd22f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e207fd22f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fdc8be9f5f_2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fdc8be9f5f_2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fontAlgn="base"/>
            <a:r>
              <a:rPr lang="en-US" b="1" i="0" dirty="0">
                <a:solidFill>
                  <a:srgbClr val="161616"/>
                </a:solidFill>
                <a:effectLst/>
                <a:latin typeface="inherit"/>
              </a:rPr>
              <a:t>System software</a:t>
            </a:r>
            <a:r>
              <a:rPr lang="en-US" b="0" i="0" dirty="0">
                <a:solidFill>
                  <a:srgbClr val="161616"/>
                </a:solidFill>
                <a:effectLst/>
                <a:latin typeface="IBM Plex Sans" panose="020B0604020202020204" pitchFamily="34" charset="0"/>
              </a:rPr>
              <a:t> to provide core functions such as operating systems, disk management, utilities, hardware management and other operational necessities.</a:t>
            </a:r>
          </a:p>
          <a:p>
            <a:pPr algn="l" fontAlgn="base"/>
            <a:r>
              <a:rPr lang="en-US" b="1" i="0" dirty="0">
                <a:solidFill>
                  <a:srgbClr val="161616"/>
                </a:solidFill>
                <a:effectLst/>
                <a:latin typeface="inherit"/>
              </a:rPr>
              <a:t>Programming software</a:t>
            </a:r>
            <a:r>
              <a:rPr lang="en-US" b="0" i="0" dirty="0">
                <a:solidFill>
                  <a:srgbClr val="161616"/>
                </a:solidFill>
                <a:effectLst/>
                <a:latin typeface="IBM Plex Sans" panose="020B0604020202020204" pitchFamily="34" charset="0"/>
              </a:rPr>
              <a:t> to give programmers tools such as text editors, compilers, linkers, debuggers and other tools to create code.</a:t>
            </a:r>
          </a:p>
          <a:p>
            <a:pPr algn="l" fontAlgn="base"/>
            <a:r>
              <a:rPr lang="en-US" b="1" i="0" dirty="0">
                <a:solidFill>
                  <a:srgbClr val="161616"/>
                </a:solidFill>
                <a:effectLst/>
                <a:latin typeface="inherit"/>
              </a:rPr>
              <a:t>Application software</a:t>
            </a:r>
            <a:r>
              <a:rPr lang="en-US" b="0" i="0" dirty="0">
                <a:solidFill>
                  <a:srgbClr val="161616"/>
                </a:solidFill>
                <a:effectLst/>
                <a:latin typeface="IBM Plex Sans" panose="020B0604020202020204" pitchFamily="34" charset="0"/>
              </a:rPr>
              <a:t> (applications or apps) to help users perform tasks. Office productivity suites, data management software, media players and security programs are examples. Applications also refers to web and mobile applications like those used to shop on Amazon.com, socialize with Facebook or post pictures to Instagram.</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00" y="1181099"/>
            <a:ext cx="3858900" cy="2375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191919"/>
              </a:buClr>
              <a:buSzPts val="5200"/>
              <a:buNone/>
              <a:defRPr sz="51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99800" y="3623138"/>
            <a:ext cx="3003300" cy="578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713225" y="539500"/>
            <a:ext cx="2936100" cy="4059900"/>
          </a:xfrm>
          <a:prstGeom prst="rect">
            <a:avLst/>
          </a:prstGeom>
          <a:noFill/>
          <a:ln>
            <a:noFill/>
          </a:ln>
          <a:effectLst>
            <a:outerShdw blurRad="57150" dist="19050" dir="5400000" algn="bl" rotWithShape="0">
              <a:schemeClr val="dk1">
                <a:alpha val="50000"/>
              </a:schemeClr>
            </a:outerShdw>
          </a:effectLst>
        </p:spPr>
      </p:sp>
      <p:cxnSp>
        <p:nvCxnSpPr>
          <p:cNvPr id="12" name="Google Shape;12;p2"/>
          <p:cNvCxnSpPr/>
          <p:nvPr/>
        </p:nvCxnSpPr>
        <p:spPr>
          <a:xfrm>
            <a:off x="4964100" y="4599425"/>
            <a:ext cx="3074700" cy="0"/>
          </a:xfrm>
          <a:prstGeom prst="straightConnector1">
            <a:avLst/>
          </a:prstGeom>
          <a:noFill/>
          <a:ln w="38100" cap="flat" cmpd="sng">
            <a:solidFill>
              <a:schemeClr val="dk2"/>
            </a:solidFill>
            <a:prstDash val="solid"/>
            <a:round/>
            <a:headEnd type="none" w="med" len="med"/>
            <a:tailEnd type="none" w="med" len="med"/>
          </a:ln>
        </p:spPr>
      </p:cxnSp>
      <p:pic>
        <p:nvPicPr>
          <p:cNvPr id="3" name="Picture 2" descr="Graphical user interface, logo&#10;&#10;Description automatically generated">
            <a:extLst>
              <a:ext uri="{FF2B5EF4-FFF2-40B4-BE49-F238E27FC236}">
                <a16:creationId xmlns:a16="http://schemas.microsoft.com/office/drawing/2014/main" id="{A0215EBE-0F27-5044-E0A7-889A506793CF}"/>
              </a:ext>
            </a:extLst>
          </p:cNvPr>
          <p:cNvPicPr>
            <a:picLocks noChangeAspect="1"/>
          </p:cNvPicPr>
          <p:nvPr userDrawn="1"/>
        </p:nvPicPr>
        <p:blipFill>
          <a:blip r:embed="rId2"/>
          <a:stretch>
            <a:fillRect/>
          </a:stretch>
        </p:blipFill>
        <p:spPr>
          <a:xfrm>
            <a:off x="7382759" y="534193"/>
            <a:ext cx="1048016" cy="382089"/>
          </a:xfrm>
          <a:prstGeom prst="rect">
            <a:avLst/>
          </a:prstGeom>
        </p:spPr>
      </p:pic>
      <p:pic>
        <p:nvPicPr>
          <p:cNvPr id="6" name="Picture 5" descr="A picture containing silhouette&#10;&#10;Description automatically generated">
            <a:extLst>
              <a:ext uri="{FF2B5EF4-FFF2-40B4-BE49-F238E27FC236}">
                <a16:creationId xmlns:a16="http://schemas.microsoft.com/office/drawing/2014/main" id="{2F4AD86D-C931-2C5A-F61C-494A9395FB29}"/>
              </a:ext>
            </a:extLst>
          </p:cNvPr>
          <p:cNvPicPr>
            <a:picLocks noChangeAspect="1"/>
          </p:cNvPicPr>
          <p:nvPr userDrawn="1"/>
        </p:nvPicPr>
        <p:blipFill rotWithShape="1">
          <a:blip r:embed="rId3"/>
          <a:srcRect t="28528" b="39021"/>
          <a:stretch/>
        </p:blipFill>
        <p:spPr>
          <a:xfrm>
            <a:off x="6501450" y="609155"/>
            <a:ext cx="715406" cy="23216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
        <p:nvSpPr>
          <p:cNvPr id="7" name="Google Shape;183;p18">
            <a:extLst>
              <a:ext uri="{FF2B5EF4-FFF2-40B4-BE49-F238E27FC236}">
                <a16:creationId xmlns:a16="http://schemas.microsoft.com/office/drawing/2014/main" id="{716E73BE-19C8-BE3D-DCA2-D3672883B5DC}"/>
              </a:ext>
            </a:extLst>
          </p:cNvPr>
          <p:cNvSpPr txBox="1">
            <a:spLocks noGrp="1"/>
          </p:cNvSpPr>
          <p:nvPr>
            <p:ph type="body" idx="1" hasCustomPrompt="1"/>
          </p:nvPr>
        </p:nvSpPr>
        <p:spPr>
          <a:xfrm>
            <a:off x="713100" y="3353688"/>
            <a:ext cx="3858900" cy="857400"/>
          </a:xfrm>
          <a:prstGeom prst="rect">
            <a:avLst/>
          </a:prstGeom>
        </p:spPr>
        <p:txBody>
          <a:bodyPr spcFirstLastPara="1" wrap="square" lIns="91425" tIns="91425" rIns="91425" bIns="91425" anchor="t" anchorCtr="0">
            <a:noAutofit/>
          </a:bodyPr>
          <a:lstStyle>
            <a:lvl1pPr marL="7938" lvl="0" indent="0" rtl="0">
              <a:lnSpc>
                <a:spcPct val="100000"/>
              </a:lnSpc>
              <a:spcBef>
                <a:spcPts val="0"/>
              </a:spcBef>
              <a:spcAft>
                <a:spcPts val="0"/>
              </a:spcAft>
              <a:buSzPts val="1400"/>
              <a:buNone/>
              <a:tabLst/>
              <a:defRPr>
                <a:solidFill>
                  <a:schemeClr val="tx1"/>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r>
              <a:rPr lang="en-US"/>
              <a:t>Subheading</a:t>
            </a:r>
            <a:endParaRPr/>
          </a:p>
        </p:txBody>
      </p:sp>
      <p:sp>
        <p:nvSpPr>
          <p:cNvPr id="8" name="Google Shape;184;p18">
            <a:extLst>
              <a:ext uri="{FF2B5EF4-FFF2-40B4-BE49-F238E27FC236}">
                <a16:creationId xmlns:a16="http://schemas.microsoft.com/office/drawing/2014/main" id="{005B4732-7A41-CA74-77F4-0730518DF34E}"/>
              </a:ext>
            </a:extLst>
          </p:cNvPr>
          <p:cNvSpPr txBox="1">
            <a:spLocks noGrp="1"/>
          </p:cNvSpPr>
          <p:nvPr>
            <p:ph type="title" hasCustomPrompt="1"/>
          </p:nvPr>
        </p:nvSpPr>
        <p:spPr>
          <a:xfrm>
            <a:off x="713100" y="1154174"/>
            <a:ext cx="3858900" cy="219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600">
                <a:solidFill>
                  <a:schemeClr val="tx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Section Slide</a:t>
            </a:r>
            <a:endParaRPr/>
          </a:p>
        </p:txBody>
      </p:sp>
      <p:pic>
        <p:nvPicPr>
          <p:cNvPr id="2" name="Graphic 1">
            <a:extLst>
              <a:ext uri="{FF2B5EF4-FFF2-40B4-BE49-F238E27FC236}">
                <a16:creationId xmlns:a16="http://schemas.microsoft.com/office/drawing/2014/main" id="{82AF3D7D-0753-A04F-0FC7-E108624595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93891" y="4715886"/>
            <a:ext cx="211863" cy="235978"/>
          </a:xfrm>
          <a:prstGeom prst="rect">
            <a:avLst/>
          </a:prstGeom>
        </p:spPr>
      </p:pic>
      <p:pic>
        <p:nvPicPr>
          <p:cNvPr id="3" name="Picture 2" descr="A picture containing silhouette&#10;&#10;Description automatically generated">
            <a:extLst>
              <a:ext uri="{FF2B5EF4-FFF2-40B4-BE49-F238E27FC236}">
                <a16:creationId xmlns:a16="http://schemas.microsoft.com/office/drawing/2014/main" id="{A3DECCD6-33CB-7695-090E-5BEBB4875E52}"/>
              </a:ext>
            </a:extLst>
          </p:cNvPr>
          <p:cNvPicPr>
            <a:picLocks noChangeAspect="1"/>
          </p:cNvPicPr>
          <p:nvPr userDrawn="1"/>
        </p:nvPicPr>
        <p:blipFill rotWithShape="1">
          <a:blip r:embed="rId4"/>
          <a:srcRect t="28528" b="39021"/>
          <a:stretch/>
        </p:blipFill>
        <p:spPr>
          <a:xfrm>
            <a:off x="4214297" y="4719701"/>
            <a:ext cx="715406" cy="232163"/>
          </a:xfrm>
          <a:prstGeom prst="rect">
            <a:avLst/>
          </a:prstGeom>
        </p:spPr>
      </p:pic>
    </p:spTree>
    <p:extLst>
      <p:ext uri="{BB962C8B-B14F-4D97-AF65-F5344CB8AC3E}">
        <p14:creationId xmlns:p14="http://schemas.microsoft.com/office/powerpoint/2010/main" val="1845556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2"/>
        </a:solidFill>
        <a:effectLst/>
      </p:bgPr>
    </p:bg>
    <p:spTree>
      <p:nvGrpSpPr>
        <p:cNvPr id="1" name=""/>
        <p:cNvGrpSpPr/>
        <p:nvPr/>
      </p:nvGrpSpPr>
      <p:grpSpPr>
        <a:xfrm>
          <a:off x="0" y="0"/>
          <a:ext cx="0" cy="0"/>
          <a:chOff x="0" y="0"/>
          <a:chExt cx="0" cy="0"/>
        </a:xfrm>
      </p:grpSpPr>
      <p:sp>
        <p:nvSpPr>
          <p:cNvPr id="3" name="Google Shape;183;p18">
            <a:extLst>
              <a:ext uri="{FF2B5EF4-FFF2-40B4-BE49-F238E27FC236}">
                <a16:creationId xmlns:a16="http://schemas.microsoft.com/office/drawing/2014/main" id="{B709B1EA-BDCF-4A39-DBB7-302AC60F671D}"/>
              </a:ext>
            </a:extLst>
          </p:cNvPr>
          <p:cNvSpPr txBox="1">
            <a:spLocks noGrp="1"/>
          </p:cNvSpPr>
          <p:nvPr>
            <p:ph type="body" idx="1" hasCustomPrompt="1"/>
          </p:nvPr>
        </p:nvSpPr>
        <p:spPr>
          <a:xfrm>
            <a:off x="713100" y="3353688"/>
            <a:ext cx="3858900" cy="857400"/>
          </a:xfrm>
          <a:prstGeom prst="rect">
            <a:avLst/>
          </a:prstGeom>
        </p:spPr>
        <p:txBody>
          <a:bodyPr spcFirstLastPara="1" wrap="square" lIns="91425" tIns="91425" rIns="91425" bIns="91425" anchor="t" anchorCtr="0">
            <a:noAutofit/>
          </a:bodyPr>
          <a:lstStyle>
            <a:lvl1pPr marL="7938" lvl="0" indent="0" rtl="0">
              <a:lnSpc>
                <a:spcPct val="100000"/>
              </a:lnSpc>
              <a:spcBef>
                <a:spcPts val="0"/>
              </a:spcBef>
              <a:spcAft>
                <a:spcPts val="0"/>
              </a:spcAft>
              <a:buSzPts val="1400"/>
              <a:buNone/>
              <a:tabLst/>
              <a:defRPr>
                <a:solidFill>
                  <a:schemeClr val="bg1"/>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r>
              <a:rPr lang="en-US"/>
              <a:t>Subheading</a:t>
            </a:r>
            <a:endParaRPr/>
          </a:p>
        </p:txBody>
      </p:sp>
      <p:sp>
        <p:nvSpPr>
          <p:cNvPr id="6" name="Google Shape;184;p18">
            <a:extLst>
              <a:ext uri="{FF2B5EF4-FFF2-40B4-BE49-F238E27FC236}">
                <a16:creationId xmlns:a16="http://schemas.microsoft.com/office/drawing/2014/main" id="{DDD90013-1C25-7DC5-C137-3F4AF143AF94}"/>
              </a:ext>
            </a:extLst>
          </p:cNvPr>
          <p:cNvSpPr txBox="1">
            <a:spLocks noGrp="1"/>
          </p:cNvSpPr>
          <p:nvPr>
            <p:ph type="title" hasCustomPrompt="1"/>
          </p:nvPr>
        </p:nvSpPr>
        <p:spPr>
          <a:xfrm>
            <a:off x="713100" y="1154174"/>
            <a:ext cx="3858900" cy="219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600">
                <a:solidFill>
                  <a:schemeClr val="bg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Section Slide</a:t>
            </a:r>
            <a:endParaRPr/>
          </a:p>
        </p:txBody>
      </p:sp>
      <p:pic>
        <p:nvPicPr>
          <p:cNvPr id="2" name="Graphic 1">
            <a:extLst>
              <a:ext uri="{FF2B5EF4-FFF2-40B4-BE49-F238E27FC236}">
                <a16:creationId xmlns:a16="http://schemas.microsoft.com/office/drawing/2014/main" id="{2CA6B7AF-05C2-563C-AC7C-5574D5AC78F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93891" y="4715886"/>
            <a:ext cx="211863" cy="235978"/>
          </a:xfrm>
          <a:prstGeom prst="rect">
            <a:avLst/>
          </a:prstGeom>
        </p:spPr>
      </p:pic>
      <p:pic>
        <p:nvPicPr>
          <p:cNvPr id="4" name="Picture 3" descr="A picture containing silhouette&#10;&#10;Description automatically generated">
            <a:extLst>
              <a:ext uri="{FF2B5EF4-FFF2-40B4-BE49-F238E27FC236}">
                <a16:creationId xmlns:a16="http://schemas.microsoft.com/office/drawing/2014/main" id="{C31B8C9E-E9CD-B1FF-0CF2-7A21094EB523}"/>
              </a:ext>
            </a:extLst>
          </p:cNvPr>
          <p:cNvPicPr>
            <a:picLocks noChangeAspect="1"/>
          </p:cNvPicPr>
          <p:nvPr userDrawn="1"/>
        </p:nvPicPr>
        <p:blipFill rotWithShape="1">
          <a:blip r:embed="rId4"/>
          <a:srcRect t="28528" b="39021"/>
          <a:stretch/>
        </p:blipFill>
        <p:spPr>
          <a:xfrm>
            <a:off x="4214297" y="4719701"/>
            <a:ext cx="715406" cy="232163"/>
          </a:xfrm>
          <a:prstGeom prst="rect">
            <a:avLst/>
          </a:prstGeom>
        </p:spPr>
      </p:pic>
    </p:spTree>
    <p:extLst>
      <p:ext uri="{BB962C8B-B14F-4D97-AF65-F5344CB8AC3E}">
        <p14:creationId xmlns:p14="http://schemas.microsoft.com/office/powerpoint/2010/main" val="1677459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113"/>
        <p:cNvGrpSpPr/>
        <p:nvPr/>
      </p:nvGrpSpPr>
      <p:grpSpPr>
        <a:xfrm>
          <a:off x="0" y="0"/>
          <a:ext cx="0" cy="0"/>
          <a:chOff x="0" y="0"/>
          <a:chExt cx="0" cy="0"/>
        </a:xfrm>
      </p:grpSpPr>
      <p:cxnSp>
        <p:nvCxnSpPr>
          <p:cNvPr id="125" name="Google Shape;125;p13"/>
          <p:cNvCxnSpPr/>
          <p:nvPr/>
        </p:nvCxnSpPr>
        <p:spPr>
          <a:xfrm>
            <a:off x="3034650" y="4599425"/>
            <a:ext cx="3074700" cy="0"/>
          </a:xfrm>
          <a:prstGeom prst="straightConnector1">
            <a:avLst/>
          </a:prstGeom>
          <a:noFill/>
          <a:ln w="38100" cap="flat" cmpd="sng">
            <a:solidFill>
              <a:schemeClr val="dk2"/>
            </a:solidFill>
            <a:prstDash val="solid"/>
            <a:round/>
            <a:headEnd type="none" w="med" len="med"/>
            <a:tailEnd type="none" w="med" len="med"/>
          </a:ln>
        </p:spPr>
      </p:cxnSp>
      <p:sp>
        <p:nvSpPr>
          <p:cNvPr id="126" name="Google Shape;126;p13"/>
          <p:cNvSpPr txBox="1">
            <a:spLocks noGrp="1"/>
          </p:cNvSpPr>
          <p:nvPr>
            <p:ph type="subTitle" idx="1"/>
          </p:nvPr>
        </p:nvSpPr>
        <p:spPr>
          <a:xfrm>
            <a:off x="1926263" y="1642800"/>
            <a:ext cx="35370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b="1"/>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27" name="Google Shape;127;p13"/>
          <p:cNvSpPr txBox="1">
            <a:spLocks noGrp="1"/>
          </p:cNvSpPr>
          <p:nvPr>
            <p:ph type="subTitle" idx="2"/>
          </p:nvPr>
        </p:nvSpPr>
        <p:spPr>
          <a:xfrm>
            <a:off x="5463338" y="1641000"/>
            <a:ext cx="2488500" cy="5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3"/>
          <p:cNvSpPr txBox="1">
            <a:spLocks noGrp="1"/>
          </p:cNvSpPr>
          <p:nvPr>
            <p:ph type="title" hasCustomPrompt="1"/>
          </p:nvPr>
        </p:nvSpPr>
        <p:spPr>
          <a:xfrm>
            <a:off x="1192163" y="1642800"/>
            <a:ext cx="734100" cy="58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129" name="Google Shape;129;p13"/>
          <p:cNvSpPr txBox="1">
            <a:spLocks noGrp="1"/>
          </p:cNvSpPr>
          <p:nvPr>
            <p:ph type="title" idx="3"/>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0" name="Google Shape;130;p13"/>
          <p:cNvSpPr txBox="1">
            <a:spLocks noGrp="1"/>
          </p:cNvSpPr>
          <p:nvPr>
            <p:ph type="subTitle" idx="4"/>
          </p:nvPr>
        </p:nvSpPr>
        <p:spPr>
          <a:xfrm>
            <a:off x="1926263" y="2610775"/>
            <a:ext cx="35370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b="1"/>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1" name="Google Shape;131;p13"/>
          <p:cNvSpPr txBox="1">
            <a:spLocks noGrp="1"/>
          </p:cNvSpPr>
          <p:nvPr>
            <p:ph type="subTitle" idx="5"/>
          </p:nvPr>
        </p:nvSpPr>
        <p:spPr>
          <a:xfrm>
            <a:off x="5463338" y="2608975"/>
            <a:ext cx="2488500" cy="5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3"/>
          <p:cNvSpPr txBox="1">
            <a:spLocks noGrp="1"/>
          </p:cNvSpPr>
          <p:nvPr>
            <p:ph type="title" idx="6" hasCustomPrompt="1"/>
          </p:nvPr>
        </p:nvSpPr>
        <p:spPr>
          <a:xfrm>
            <a:off x="1192163" y="2610775"/>
            <a:ext cx="734100" cy="58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133" name="Google Shape;133;p13"/>
          <p:cNvSpPr txBox="1">
            <a:spLocks noGrp="1"/>
          </p:cNvSpPr>
          <p:nvPr>
            <p:ph type="subTitle" idx="7"/>
          </p:nvPr>
        </p:nvSpPr>
        <p:spPr>
          <a:xfrm>
            <a:off x="1926263" y="3578750"/>
            <a:ext cx="35370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b="1"/>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4" name="Google Shape;134;p13"/>
          <p:cNvSpPr txBox="1">
            <a:spLocks noGrp="1"/>
          </p:cNvSpPr>
          <p:nvPr>
            <p:ph type="subTitle" idx="8"/>
          </p:nvPr>
        </p:nvSpPr>
        <p:spPr>
          <a:xfrm>
            <a:off x="5463338" y="3576950"/>
            <a:ext cx="2488500" cy="5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3"/>
          <p:cNvSpPr txBox="1">
            <a:spLocks noGrp="1"/>
          </p:cNvSpPr>
          <p:nvPr>
            <p:ph type="title" idx="9" hasCustomPrompt="1"/>
          </p:nvPr>
        </p:nvSpPr>
        <p:spPr>
          <a:xfrm>
            <a:off x="1192163" y="3578750"/>
            <a:ext cx="734100" cy="58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pic>
        <p:nvPicPr>
          <p:cNvPr id="4" name="Picture 3" descr="A picture containing silhouette&#10;&#10;Description automatically generated">
            <a:extLst>
              <a:ext uri="{FF2B5EF4-FFF2-40B4-BE49-F238E27FC236}">
                <a16:creationId xmlns:a16="http://schemas.microsoft.com/office/drawing/2014/main" id="{5CD2FB47-BBB6-13F6-AC04-F73662776700}"/>
              </a:ext>
            </a:extLst>
          </p:cNvPr>
          <p:cNvPicPr>
            <a:picLocks noChangeAspect="1"/>
          </p:cNvPicPr>
          <p:nvPr userDrawn="1"/>
        </p:nvPicPr>
        <p:blipFill rotWithShape="1">
          <a:blip r:embed="rId2"/>
          <a:srcRect t="28528" b="39021"/>
          <a:stretch/>
        </p:blipFill>
        <p:spPr>
          <a:xfrm>
            <a:off x="4214297" y="4719701"/>
            <a:ext cx="715406" cy="232163"/>
          </a:xfrm>
          <a:prstGeom prst="rect">
            <a:avLst/>
          </a:prstGeom>
        </p:spPr>
      </p:pic>
      <p:pic>
        <p:nvPicPr>
          <p:cNvPr id="5" name="Graphic 4">
            <a:extLst>
              <a:ext uri="{FF2B5EF4-FFF2-40B4-BE49-F238E27FC236}">
                <a16:creationId xmlns:a16="http://schemas.microsoft.com/office/drawing/2014/main" id="{D06D93C9-44E0-0FBF-432E-C4C096ACA7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93891" y="4715886"/>
            <a:ext cx="211863" cy="235978"/>
          </a:xfrm>
          <a:prstGeom prst="rect">
            <a:avLst/>
          </a:prstGeom>
        </p:spPr>
      </p:pic>
      <p:sp>
        <p:nvSpPr>
          <p:cNvPr id="6" name="Slide Number Placeholder 12">
            <a:extLst>
              <a:ext uri="{FF2B5EF4-FFF2-40B4-BE49-F238E27FC236}">
                <a16:creationId xmlns:a16="http://schemas.microsoft.com/office/drawing/2014/main" id="{07B8C5B1-67E4-E36B-429D-6FDC6917D763}"/>
              </a:ext>
            </a:extLst>
          </p:cNvPr>
          <p:cNvSpPr>
            <a:spLocks noGrp="1"/>
          </p:cNvSpPr>
          <p:nvPr>
            <p:ph type="sldNum" sz="quarter" idx="10"/>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36"/>
        <p:cNvGrpSpPr/>
        <p:nvPr/>
      </p:nvGrpSpPr>
      <p:grpSpPr>
        <a:xfrm>
          <a:off x="0" y="0"/>
          <a:ext cx="0" cy="0"/>
          <a:chOff x="0" y="0"/>
          <a:chExt cx="0" cy="0"/>
        </a:xfrm>
      </p:grpSpPr>
      <p:grpSp>
        <p:nvGrpSpPr>
          <p:cNvPr id="137" name="Google Shape;137;p14"/>
          <p:cNvGrpSpPr/>
          <p:nvPr/>
        </p:nvGrpSpPr>
        <p:grpSpPr>
          <a:xfrm rot="-2700000">
            <a:off x="7528152" y="-380492"/>
            <a:ext cx="2555203" cy="2315535"/>
            <a:chOff x="-590550" y="1086975"/>
            <a:chExt cx="5590350" cy="5065998"/>
          </a:xfrm>
        </p:grpSpPr>
        <p:sp>
          <p:nvSpPr>
            <p:cNvPr id="138" name="Google Shape;138;p14"/>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14"/>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49" name="Google Shape;149;p14"/>
          <p:cNvCxnSpPr/>
          <p:nvPr/>
        </p:nvCxnSpPr>
        <p:spPr>
          <a:xfrm>
            <a:off x="3034650" y="4599425"/>
            <a:ext cx="3074700" cy="0"/>
          </a:xfrm>
          <a:prstGeom prst="straightConnector1">
            <a:avLst/>
          </a:prstGeom>
          <a:noFill/>
          <a:ln w="38100" cap="flat" cmpd="sng">
            <a:solidFill>
              <a:schemeClr val="dk2"/>
            </a:solidFill>
            <a:prstDash val="solid"/>
            <a:round/>
            <a:headEnd type="none" w="med" len="med"/>
            <a:tailEnd type="none" w="med" len="med"/>
          </a:ln>
        </p:spPr>
      </p:cxnSp>
      <p:pic>
        <p:nvPicPr>
          <p:cNvPr id="3" name="Graphic 2">
            <a:extLst>
              <a:ext uri="{FF2B5EF4-FFF2-40B4-BE49-F238E27FC236}">
                <a16:creationId xmlns:a16="http://schemas.microsoft.com/office/drawing/2014/main" id="{F003384D-5B33-EC49-AC8D-158DDC453D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93891" y="4715886"/>
            <a:ext cx="211863" cy="235978"/>
          </a:xfrm>
          <a:prstGeom prst="rect">
            <a:avLst/>
          </a:prstGeom>
        </p:spPr>
      </p:pic>
      <p:pic>
        <p:nvPicPr>
          <p:cNvPr id="4" name="Picture 3" descr="A picture containing silhouette&#10;&#10;Description automatically generated">
            <a:extLst>
              <a:ext uri="{FF2B5EF4-FFF2-40B4-BE49-F238E27FC236}">
                <a16:creationId xmlns:a16="http://schemas.microsoft.com/office/drawing/2014/main" id="{2D1463E7-4B67-0AC3-3B4E-D4F663532095}"/>
              </a:ext>
            </a:extLst>
          </p:cNvPr>
          <p:cNvPicPr>
            <a:picLocks noChangeAspect="1"/>
          </p:cNvPicPr>
          <p:nvPr userDrawn="1"/>
        </p:nvPicPr>
        <p:blipFill rotWithShape="1">
          <a:blip r:embed="rId4"/>
          <a:srcRect t="28528" b="39021"/>
          <a:stretch/>
        </p:blipFill>
        <p:spPr>
          <a:xfrm>
            <a:off x="4214297" y="4719701"/>
            <a:ext cx="715406" cy="232163"/>
          </a:xfrm>
          <a:prstGeom prst="rect">
            <a:avLst/>
          </a:prstGeom>
        </p:spPr>
      </p:pic>
      <p:sp>
        <p:nvSpPr>
          <p:cNvPr id="5" name="Slide Number Placeholder 12">
            <a:extLst>
              <a:ext uri="{FF2B5EF4-FFF2-40B4-BE49-F238E27FC236}">
                <a16:creationId xmlns:a16="http://schemas.microsoft.com/office/drawing/2014/main" id="{E6A0D261-640A-0DCA-8F29-EFFA8ECFDEE8}"/>
              </a:ext>
            </a:extLst>
          </p:cNvPr>
          <p:cNvSpPr>
            <a:spLocks noGrp="1"/>
          </p:cNvSpPr>
          <p:nvPr>
            <p:ph type="sldNum" sz="quarter" idx="4"/>
          </p:nvPr>
        </p:nvSpPr>
        <p:spPr>
          <a:xfrm>
            <a:off x="8406809" y="211033"/>
            <a:ext cx="425491" cy="198483"/>
          </a:xfrm>
          <a:prstGeom prst="rect">
            <a:avLst/>
          </a:prstGeom>
        </p:spPr>
        <p:txBody>
          <a:bodyPr vert="horz" lIns="91440" tIns="45720" rIns="91440" bIns="45720" rtlCol="0" anchor="ctr"/>
          <a:lstStyle>
            <a:lvl1pPr algn="r">
              <a:defRPr sz="1000" b="0" i="0">
                <a:solidFill>
                  <a:schemeClr val="tx2"/>
                </a:solidFill>
                <a:latin typeface="Poppins Light" pitchFamily="2" charset="77"/>
                <a:cs typeface="Poppins Light" pitchFamily="2" charset="77"/>
              </a:defRPr>
            </a:lvl1pPr>
          </a:lstStyle>
          <a:p>
            <a:fld id="{9D6B7E9F-2B75-074E-A857-34F9CFC9C695}"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3">
    <p:spTree>
      <p:nvGrpSpPr>
        <p:cNvPr id="1" name="Shape 202"/>
        <p:cNvGrpSpPr/>
        <p:nvPr/>
      </p:nvGrpSpPr>
      <p:grpSpPr>
        <a:xfrm>
          <a:off x="0" y="0"/>
          <a:ext cx="0" cy="0"/>
          <a:chOff x="0" y="0"/>
          <a:chExt cx="0" cy="0"/>
        </a:xfrm>
      </p:grpSpPr>
      <p:cxnSp>
        <p:nvCxnSpPr>
          <p:cNvPr id="207" name="Google Shape;207;p22"/>
          <p:cNvCxnSpPr/>
          <p:nvPr/>
        </p:nvCxnSpPr>
        <p:spPr>
          <a:xfrm>
            <a:off x="3034650" y="4599425"/>
            <a:ext cx="3074700" cy="0"/>
          </a:xfrm>
          <a:prstGeom prst="straightConnector1">
            <a:avLst/>
          </a:prstGeom>
          <a:noFill/>
          <a:ln w="38100" cap="flat" cmpd="sng">
            <a:solidFill>
              <a:schemeClr val="dk2"/>
            </a:solidFill>
            <a:prstDash val="solid"/>
            <a:round/>
            <a:headEnd type="none" w="med" len="med"/>
            <a:tailEnd type="none" w="med" len="med"/>
          </a:ln>
        </p:spPr>
      </p:cxnSp>
      <p:sp>
        <p:nvSpPr>
          <p:cNvPr id="212" name="Google Shape;212;p22"/>
          <p:cNvSpPr txBox="1">
            <a:spLocks noGrp="1"/>
          </p:cNvSpPr>
          <p:nvPr>
            <p:ph type="subTitle" idx="1"/>
          </p:nvPr>
        </p:nvSpPr>
        <p:spPr>
          <a:xfrm>
            <a:off x="713225" y="2419350"/>
            <a:ext cx="25680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b="1"/>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13" name="Google Shape;213;p22"/>
          <p:cNvSpPr txBox="1">
            <a:spLocks noGrp="1"/>
          </p:cNvSpPr>
          <p:nvPr>
            <p:ph type="subTitle" idx="2"/>
          </p:nvPr>
        </p:nvSpPr>
        <p:spPr>
          <a:xfrm>
            <a:off x="713225" y="2959275"/>
            <a:ext cx="2568000" cy="8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22"/>
          <p:cNvSpPr txBox="1">
            <a:spLocks noGrp="1"/>
          </p:cNvSpPr>
          <p:nvPr>
            <p:ph type="subTitle" idx="3"/>
          </p:nvPr>
        </p:nvSpPr>
        <p:spPr>
          <a:xfrm>
            <a:off x="3281290" y="2959275"/>
            <a:ext cx="2568000" cy="8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2"/>
          <p:cNvSpPr txBox="1">
            <a:spLocks noGrp="1"/>
          </p:cNvSpPr>
          <p:nvPr>
            <p:ph type="subTitle" idx="4"/>
          </p:nvPr>
        </p:nvSpPr>
        <p:spPr>
          <a:xfrm>
            <a:off x="5849354" y="2959275"/>
            <a:ext cx="2568000" cy="8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2"/>
          <p:cNvSpPr txBox="1">
            <a:spLocks noGrp="1"/>
          </p:cNvSpPr>
          <p:nvPr>
            <p:ph type="subTitle" idx="5"/>
          </p:nvPr>
        </p:nvSpPr>
        <p:spPr>
          <a:xfrm>
            <a:off x="3288000" y="2419350"/>
            <a:ext cx="25680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b="1"/>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18" name="Google Shape;218;p22"/>
          <p:cNvSpPr txBox="1">
            <a:spLocks noGrp="1"/>
          </p:cNvSpPr>
          <p:nvPr>
            <p:ph type="subTitle" idx="6"/>
          </p:nvPr>
        </p:nvSpPr>
        <p:spPr>
          <a:xfrm>
            <a:off x="5862775" y="2419350"/>
            <a:ext cx="25680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b="1"/>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pic>
        <p:nvPicPr>
          <p:cNvPr id="3" name="Graphic 2">
            <a:extLst>
              <a:ext uri="{FF2B5EF4-FFF2-40B4-BE49-F238E27FC236}">
                <a16:creationId xmlns:a16="http://schemas.microsoft.com/office/drawing/2014/main" id="{E9A97B13-5069-AFD1-A0B7-5EC1762986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93891" y="4715886"/>
            <a:ext cx="211863" cy="235978"/>
          </a:xfrm>
          <a:prstGeom prst="rect">
            <a:avLst/>
          </a:prstGeom>
        </p:spPr>
      </p:pic>
      <p:pic>
        <p:nvPicPr>
          <p:cNvPr id="4" name="Picture 3" descr="A picture containing silhouette&#10;&#10;Description automatically generated">
            <a:extLst>
              <a:ext uri="{FF2B5EF4-FFF2-40B4-BE49-F238E27FC236}">
                <a16:creationId xmlns:a16="http://schemas.microsoft.com/office/drawing/2014/main" id="{F37E6507-E5E7-7304-2CB6-B3A031C231E6}"/>
              </a:ext>
            </a:extLst>
          </p:cNvPr>
          <p:cNvPicPr>
            <a:picLocks noChangeAspect="1"/>
          </p:cNvPicPr>
          <p:nvPr userDrawn="1"/>
        </p:nvPicPr>
        <p:blipFill rotWithShape="1">
          <a:blip r:embed="rId4"/>
          <a:srcRect t="28528" b="39021"/>
          <a:stretch/>
        </p:blipFill>
        <p:spPr>
          <a:xfrm>
            <a:off x="4214297" y="4719701"/>
            <a:ext cx="715406" cy="232163"/>
          </a:xfrm>
          <a:prstGeom prst="rect">
            <a:avLst/>
          </a:prstGeom>
        </p:spPr>
      </p:pic>
      <p:sp>
        <p:nvSpPr>
          <p:cNvPr id="5" name="Slide Number Placeholder 12">
            <a:extLst>
              <a:ext uri="{FF2B5EF4-FFF2-40B4-BE49-F238E27FC236}">
                <a16:creationId xmlns:a16="http://schemas.microsoft.com/office/drawing/2014/main" id="{FBF87406-AB2B-5C2C-17AE-0218F99C87A6}"/>
              </a:ext>
            </a:extLst>
          </p:cNvPr>
          <p:cNvSpPr>
            <a:spLocks noGrp="1"/>
          </p:cNvSpPr>
          <p:nvPr>
            <p:ph type="sldNum" sz="quarter" idx="10"/>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20"/>
        <p:cNvGrpSpPr/>
        <p:nvPr/>
      </p:nvGrpSpPr>
      <p:grpSpPr>
        <a:xfrm>
          <a:off x="0" y="0"/>
          <a:ext cx="0" cy="0"/>
          <a:chOff x="0" y="0"/>
          <a:chExt cx="0" cy="0"/>
        </a:xfrm>
      </p:grpSpPr>
      <p:sp>
        <p:nvSpPr>
          <p:cNvPr id="321" name="Google Shape;321;p28"/>
          <p:cNvSpPr txBox="1">
            <a:spLocks noGrp="1"/>
          </p:cNvSpPr>
          <p:nvPr>
            <p:ph type="ctrTitle"/>
          </p:nvPr>
        </p:nvSpPr>
        <p:spPr>
          <a:xfrm>
            <a:off x="713225" y="539500"/>
            <a:ext cx="4982700" cy="9243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22" name="Google Shape;322;p28"/>
          <p:cNvSpPr txBox="1">
            <a:spLocks noGrp="1"/>
          </p:cNvSpPr>
          <p:nvPr>
            <p:ph type="subTitle" idx="1"/>
          </p:nvPr>
        </p:nvSpPr>
        <p:spPr>
          <a:xfrm>
            <a:off x="713225" y="1463651"/>
            <a:ext cx="4982700" cy="12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24" name="Google Shape;324;p28"/>
          <p:cNvSpPr>
            <a:spLocks noGrp="1"/>
          </p:cNvSpPr>
          <p:nvPr>
            <p:ph type="pic" idx="2"/>
          </p:nvPr>
        </p:nvSpPr>
        <p:spPr>
          <a:xfrm>
            <a:off x="5494758" y="539500"/>
            <a:ext cx="2936100" cy="4059900"/>
          </a:xfrm>
          <a:prstGeom prst="rect">
            <a:avLst/>
          </a:prstGeom>
          <a:noFill/>
          <a:ln>
            <a:noFill/>
          </a:ln>
          <a:effectLst>
            <a:outerShdw blurRad="57150" dist="19050" dir="5400000" algn="bl" rotWithShape="0">
              <a:schemeClr val="dk1">
                <a:alpha val="50000"/>
              </a:schemeClr>
            </a:outerShdw>
          </a:effectLst>
        </p:spPr>
      </p:sp>
      <p:pic>
        <p:nvPicPr>
          <p:cNvPr id="3" name="Graphic 2">
            <a:extLst>
              <a:ext uri="{FF2B5EF4-FFF2-40B4-BE49-F238E27FC236}">
                <a16:creationId xmlns:a16="http://schemas.microsoft.com/office/drawing/2014/main" id="{41AD6D29-0529-63B3-C448-FEABA112E5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93891" y="4715886"/>
            <a:ext cx="211863" cy="235978"/>
          </a:xfrm>
          <a:prstGeom prst="rect">
            <a:avLst/>
          </a:prstGeom>
        </p:spPr>
      </p:pic>
      <p:pic>
        <p:nvPicPr>
          <p:cNvPr id="4" name="Picture 3" descr="A picture containing silhouette&#10;&#10;Description automatically generated">
            <a:extLst>
              <a:ext uri="{FF2B5EF4-FFF2-40B4-BE49-F238E27FC236}">
                <a16:creationId xmlns:a16="http://schemas.microsoft.com/office/drawing/2014/main" id="{41E0C635-4FCD-ECD2-8BC3-CA6717843D94}"/>
              </a:ext>
            </a:extLst>
          </p:cNvPr>
          <p:cNvPicPr>
            <a:picLocks noChangeAspect="1"/>
          </p:cNvPicPr>
          <p:nvPr userDrawn="1"/>
        </p:nvPicPr>
        <p:blipFill rotWithShape="1">
          <a:blip r:embed="rId4"/>
          <a:srcRect t="28528" b="39021"/>
          <a:stretch/>
        </p:blipFill>
        <p:spPr>
          <a:xfrm>
            <a:off x="4214297" y="4719701"/>
            <a:ext cx="715406" cy="232163"/>
          </a:xfrm>
          <a:prstGeom prst="rect">
            <a:avLst/>
          </a:prstGeom>
        </p:spPr>
      </p:pic>
      <p:sp>
        <p:nvSpPr>
          <p:cNvPr id="5" name="Slide Number Placeholder 12">
            <a:extLst>
              <a:ext uri="{FF2B5EF4-FFF2-40B4-BE49-F238E27FC236}">
                <a16:creationId xmlns:a16="http://schemas.microsoft.com/office/drawing/2014/main" id="{3F933582-500D-D496-12E5-77AED66A9AAA}"/>
              </a:ext>
            </a:extLst>
          </p:cNvPr>
          <p:cNvSpPr>
            <a:spLocks noGrp="1"/>
          </p:cNvSpPr>
          <p:nvPr>
            <p:ph type="sldNum" sz="quarter" idx="4"/>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42"/>
        <p:cNvGrpSpPr/>
        <p:nvPr/>
      </p:nvGrpSpPr>
      <p:grpSpPr>
        <a:xfrm>
          <a:off x="0" y="0"/>
          <a:ext cx="0" cy="0"/>
          <a:chOff x="0" y="0"/>
          <a:chExt cx="0" cy="0"/>
        </a:xfrm>
      </p:grpSpPr>
      <p:grpSp>
        <p:nvGrpSpPr>
          <p:cNvPr id="347" name="Google Shape;347;p30"/>
          <p:cNvGrpSpPr/>
          <p:nvPr/>
        </p:nvGrpSpPr>
        <p:grpSpPr>
          <a:xfrm rot="-2700000">
            <a:off x="-1487070" y="4014845"/>
            <a:ext cx="2555203" cy="1357304"/>
            <a:chOff x="-590550" y="2129100"/>
            <a:chExt cx="5590350" cy="2969550"/>
          </a:xfrm>
        </p:grpSpPr>
        <p:sp>
          <p:nvSpPr>
            <p:cNvPr id="348" name="Google Shape;348;p30"/>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raphic 1">
            <a:extLst>
              <a:ext uri="{FF2B5EF4-FFF2-40B4-BE49-F238E27FC236}">
                <a16:creationId xmlns:a16="http://schemas.microsoft.com/office/drawing/2014/main" id="{43917248-6167-D68B-963A-8D3D226D6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93891" y="4715886"/>
            <a:ext cx="211863" cy="235978"/>
          </a:xfrm>
          <a:prstGeom prst="rect">
            <a:avLst/>
          </a:prstGeom>
        </p:spPr>
      </p:pic>
      <p:pic>
        <p:nvPicPr>
          <p:cNvPr id="4" name="Picture 3" descr="A picture containing silhouette&#10;&#10;Description automatically generated">
            <a:extLst>
              <a:ext uri="{FF2B5EF4-FFF2-40B4-BE49-F238E27FC236}">
                <a16:creationId xmlns:a16="http://schemas.microsoft.com/office/drawing/2014/main" id="{9A6EA903-A760-B616-A1D8-058D1DAEE091}"/>
              </a:ext>
            </a:extLst>
          </p:cNvPr>
          <p:cNvPicPr>
            <a:picLocks noChangeAspect="1"/>
          </p:cNvPicPr>
          <p:nvPr userDrawn="1"/>
        </p:nvPicPr>
        <p:blipFill rotWithShape="1">
          <a:blip r:embed="rId4"/>
          <a:srcRect t="28528" b="39021"/>
          <a:stretch/>
        </p:blipFill>
        <p:spPr>
          <a:xfrm>
            <a:off x="4214297" y="4719701"/>
            <a:ext cx="715406" cy="232163"/>
          </a:xfrm>
          <a:prstGeom prst="rect">
            <a:avLst/>
          </a:prstGeom>
        </p:spPr>
      </p:pic>
      <p:sp>
        <p:nvSpPr>
          <p:cNvPr id="5" name="Slide Number Placeholder 12">
            <a:extLst>
              <a:ext uri="{FF2B5EF4-FFF2-40B4-BE49-F238E27FC236}">
                <a16:creationId xmlns:a16="http://schemas.microsoft.com/office/drawing/2014/main" id="{1D14B282-EB17-BBEF-65CF-A646774BB3A9}"/>
              </a:ext>
            </a:extLst>
          </p:cNvPr>
          <p:cNvSpPr>
            <a:spLocks noGrp="1"/>
          </p:cNvSpPr>
          <p:nvPr>
            <p:ph type="sldNum" sz="quarter" idx="4"/>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grpSp>
        <p:nvGrpSpPr>
          <p:cNvPr id="14" name="Google Shape;14;p3"/>
          <p:cNvGrpSpPr/>
          <p:nvPr/>
        </p:nvGrpSpPr>
        <p:grpSpPr>
          <a:xfrm rot="-2700000">
            <a:off x="6437131" y="1341311"/>
            <a:ext cx="5584793" cy="2981719"/>
            <a:chOff x="-585046" y="3171225"/>
            <a:chExt cx="5584846" cy="2981748"/>
          </a:xfrm>
        </p:grpSpPr>
        <p:sp>
          <p:nvSpPr>
            <p:cNvPr id="15" name="Google Shape;15;p3"/>
            <p:cNvSpPr/>
            <p:nvPr/>
          </p:nvSpPr>
          <p:spPr>
            <a:xfrm>
              <a:off x="1436400" y="317122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335050" y="4213350"/>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 name="Google Shape;21;p3"/>
          <p:cNvCxnSpPr/>
          <p:nvPr/>
        </p:nvCxnSpPr>
        <p:spPr>
          <a:xfrm>
            <a:off x="1419275" y="4599425"/>
            <a:ext cx="3074700" cy="0"/>
          </a:xfrm>
          <a:prstGeom prst="straightConnector1">
            <a:avLst/>
          </a:prstGeom>
          <a:noFill/>
          <a:ln w="38100" cap="flat" cmpd="sng">
            <a:solidFill>
              <a:schemeClr val="dk2"/>
            </a:solidFill>
            <a:prstDash val="solid"/>
            <a:round/>
            <a:headEnd type="none" w="med" len="med"/>
            <a:tailEnd type="none" w="med" len="med"/>
          </a:ln>
        </p:spPr>
      </p:cxnSp>
      <p:sp>
        <p:nvSpPr>
          <p:cNvPr id="22" name="Google Shape;22;p3"/>
          <p:cNvSpPr txBox="1">
            <a:spLocks noGrp="1"/>
          </p:cNvSpPr>
          <p:nvPr>
            <p:ph type="title"/>
          </p:nvPr>
        </p:nvSpPr>
        <p:spPr>
          <a:xfrm flipH="1">
            <a:off x="713225" y="2011371"/>
            <a:ext cx="4486800" cy="1641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flipH="1">
            <a:off x="2179325" y="1069077"/>
            <a:ext cx="1554600" cy="942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713225" y="3805323"/>
            <a:ext cx="4486800" cy="4215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Amiko SemiBold"/>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5" name="Google Shape;25;p3"/>
          <p:cNvSpPr>
            <a:spLocks noGrp="1"/>
          </p:cNvSpPr>
          <p:nvPr>
            <p:ph type="pic" idx="3"/>
          </p:nvPr>
        </p:nvSpPr>
        <p:spPr>
          <a:xfrm>
            <a:off x="5494758" y="539500"/>
            <a:ext cx="2936100" cy="4059900"/>
          </a:xfrm>
          <a:prstGeom prst="rect">
            <a:avLst/>
          </a:prstGeom>
          <a:noFill/>
          <a:ln>
            <a:noFill/>
          </a:ln>
          <a:effectLst>
            <a:outerShdw blurRad="57150" dist="19050" dir="5400000" algn="bl" rotWithShape="0">
              <a:schemeClr val="dk1">
                <a:alpha val="50000"/>
              </a:schemeClr>
            </a:outerShdw>
          </a:effectLst>
        </p:spPr>
      </p:sp>
      <p:pic>
        <p:nvPicPr>
          <p:cNvPr id="4" name="Picture 3" descr="A picture containing silhouette&#10;&#10;Description automatically generated">
            <a:extLst>
              <a:ext uri="{FF2B5EF4-FFF2-40B4-BE49-F238E27FC236}">
                <a16:creationId xmlns:a16="http://schemas.microsoft.com/office/drawing/2014/main" id="{D99EBF24-8E20-4648-FBCC-785F281031ED}"/>
              </a:ext>
            </a:extLst>
          </p:cNvPr>
          <p:cNvPicPr>
            <a:picLocks noChangeAspect="1"/>
          </p:cNvPicPr>
          <p:nvPr userDrawn="1"/>
        </p:nvPicPr>
        <p:blipFill rotWithShape="1">
          <a:blip r:embed="rId2"/>
          <a:srcRect t="28528" b="39021"/>
          <a:stretch/>
        </p:blipFill>
        <p:spPr>
          <a:xfrm>
            <a:off x="2598921" y="4719701"/>
            <a:ext cx="715406" cy="232163"/>
          </a:xfrm>
          <a:prstGeom prst="rect">
            <a:avLst/>
          </a:prstGeom>
        </p:spPr>
      </p:pic>
      <p:pic>
        <p:nvPicPr>
          <p:cNvPr id="6" name="Graphic 5">
            <a:extLst>
              <a:ext uri="{FF2B5EF4-FFF2-40B4-BE49-F238E27FC236}">
                <a16:creationId xmlns:a16="http://schemas.microsoft.com/office/drawing/2014/main" id="{555CB13A-A888-275C-1E57-46B0931D7BD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93891" y="4715886"/>
            <a:ext cx="211863" cy="235978"/>
          </a:xfrm>
          <a:prstGeom prst="rect">
            <a:avLst/>
          </a:prstGeom>
        </p:spPr>
      </p:pic>
      <p:sp>
        <p:nvSpPr>
          <p:cNvPr id="11" name="Slide Number Placeholder 12">
            <a:extLst>
              <a:ext uri="{FF2B5EF4-FFF2-40B4-BE49-F238E27FC236}">
                <a16:creationId xmlns:a16="http://schemas.microsoft.com/office/drawing/2014/main" id="{275AE443-63EA-4958-278B-E30D5497B5CA}"/>
              </a:ext>
            </a:extLst>
          </p:cNvPr>
          <p:cNvSpPr>
            <a:spLocks noGrp="1"/>
          </p:cNvSpPr>
          <p:nvPr>
            <p:ph type="sldNum" sz="quarter" idx="4"/>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cxnSp>
        <p:nvCxnSpPr>
          <p:cNvPr id="67" name="Google Shape;67;p7"/>
          <p:cNvCxnSpPr/>
          <p:nvPr/>
        </p:nvCxnSpPr>
        <p:spPr>
          <a:xfrm>
            <a:off x="4778325" y="4599425"/>
            <a:ext cx="3074700" cy="0"/>
          </a:xfrm>
          <a:prstGeom prst="straightConnector1">
            <a:avLst/>
          </a:prstGeom>
          <a:noFill/>
          <a:ln w="38100" cap="flat" cmpd="sng">
            <a:solidFill>
              <a:schemeClr val="dk2"/>
            </a:solidFill>
            <a:prstDash val="solid"/>
            <a:round/>
            <a:headEnd type="none" w="med" len="med"/>
            <a:tailEnd type="none" w="med" len="med"/>
          </a:ln>
        </p:spPr>
      </p:cxnSp>
      <p:grpSp>
        <p:nvGrpSpPr>
          <p:cNvPr id="68" name="Google Shape;68;p7"/>
          <p:cNvGrpSpPr/>
          <p:nvPr/>
        </p:nvGrpSpPr>
        <p:grpSpPr>
          <a:xfrm rot="-2700000">
            <a:off x="-603559" y="564298"/>
            <a:ext cx="2555203" cy="2315535"/>
            <a:chOff x="-590550" y="1086975"/>
            <a:chExt cx="5590350" cy="5065998"/>
          </a:xfrm>
        </p:grpSpPr>
        <p:sp>
          <p:nvSpPr>
            <p:cNvPr id="69" name="Google Shape;69;p7"/>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114300" y="3171225"/>
              <a:ext cx="1440900" cy="885300"/>
            </a:xfrm>
            <a:prstGeom prst="roundRect">
              <a:avLst>
                <a:gd name="adj" fmla="val 50000"/>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335050" y="4213350"/>
              <a:ext cx="3563400" cy="885300"/>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7"/>
          <p:cNvSpPr txBox="1">
            <a:spLocks noGrp="1"/>
          </p:cNvSpPr>
          <p:nvPr>
            <p:ph type="title"/>
          </p:nvPr>
        </p:nvSpPr>
        <p:spPr>
          <a:xfrm>
            <a:off x="4200525" y="883588"/>
            <a:ext cx="4230300" cy="1256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7"/>
          <p:cNvSpPr txBox="1">
            <a:spLocks noGrp="1"/>
          </p:cNvSpPr>
          <p:nvPr>
            <p:ph type="body" idx="1"/>
          </p:nvPr>
        </p:nvSpPr>
        <p:spPr>
          <a:xfrm>
            <a:off x="4200525" y="2215713"/>
            <a:ext cx="4230300" cy="2044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84" name="Google Shape;84;p7"/>
          <p:cNvSpPr>
            <a:spLocks noGrp="1"/>
          </p:cNvSpPr>
          <p:nvPr>
            <p:ph type="pic" idx="2"/>
          </p:nvPr>
        </p:nvSpPr>
        <p:spPr>
          <a:xfrm>
            <a:off x="928058" y="541800"/>
            <a:ext cx="2936100" cy="4059900"/>
          </a:xfrm>
          <a:prstGeom prst="rect">
            <a:avLst/>
          </a:prstGeom>
          <a:noFill/>
          <a:ln>
            <a:noFill/>
          </a:ln>
          <a:effectLst>
            <a:outerShdw blurRad="57150" dist="19050" dir="5400000" algn="bl" rotWithShape="0">
              <a:schemeClr val="dk1">
                <a:alpha val="50000"/>
              </a:schemeClr>
            </a:outerShdw>
          </a:effectLst>
        </p:spPr>
        <p:txBody>
          <a:bodyPr/>
          <a:lstStyle/>
          <a:p>
            <a:endParaRPr lang="en-US"/>
          </a:p>
        </p:txBody>
      </p:sp>
      <p:pic>
        <p:nvPicPr>
          <p:cNvPr id="3" name="Picture 2" descr="A picture containing silhouette&#10;&#10;Description automatically generated">
            <a:extLst>
              <a:ext uri="{FF2B5EF4-FFF2-40B4-BE49-F238E27FC236}">
                <a16:creationId xmlns:a16="http://schemas.microsoft.com/office/drawing/2014/main" id="{77A5CB66-7623-9221-0055-9E8577E28319}"/>
              </a:ext>
            </a:extLst>
          </p:cNvPr>
          <p:cNvPicPr>
            <a:picLocks noChangeAspect="1"/>
          </p:cNvPicPr>
          <p:nvPr userDrawn="1"/>
        </p:nvPicPr>
        <p:blipFill rotWithShape="1">
          <a:blip r:embed="rId2"/>
          <a:srcRect t="28528" b="39021"/>
          <a:stretch/>
        </p:blipFill>
        <p:spPr>
          <a:xfrm>
            <a:off x="5957972" y="4719701"/>
            <a:ext cx="715406" cy="232163"/>
          </a:xfrm>
          <a:prstGeom prst="rect">
            <a:avLst/>
          </a:prstGeom>
        </p:spPr>
      </p:pic>
      <p:pic>
        <p:nvPicPr>
          <p:cNvPr id="4" name="Graphic 3">
            <a:extLst>
              <a:ext uri="{FF2B5EF4-FFF2-40B4-BE49-F238E27FC236}">
                <a16:creationId xmlns:a16="http://schemas.microsoft.com/office/drawing/2014/main" id="{7AED4ECC-9CAD-36CF-303E-F3F54D517A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93891" y="4715886"/>
            <a:ext cx="211863" cy="235978"/>
          </a:xfrm>
          <a:prstGeom prst="rect">
            <a:avLst/>
          </a:prstGeom>
        </p:spPr>
      </p:pic>
      <p:sp>
        <p:nvSpPr>
          <p:cNvPr id="7" name="Slide Number Placeholder 12">
            <a:extLst>
              <a:ext uri="{FF2B5EF4-FFF2-40B4-BE49-F238E27FC236}">
                <a16:creationId xmlns:a16="http://schemas.microsoft.com/office/drawing/2014/main" id="{861F6A4D-989F-5390-63B8-796EE5D7B43E}"/>
              </a:ext>
            </a:extLst>
          </p:cNvPr>
          <p:cNvSpPr>
            <a:spLocks noGrp="1"/>
          </p:cNvSpPr>
          <p:nvPr>
            <p:ph type="sldNum" sz="quarter" idx="4"/>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5"/>
        <p:cNvGrpSpPr/>
        <p:nvPr/>
      </p:nvGrpSpPr>
      <p:grpSpPr>
        <a:xfrm>
          <a:off x="0" y="0"/>
          <a:ext cx="0" cy="0"/>
          <a:chOff x="0" y="0"/>
          <a:chExt cx="0" cy="0"/>
        </a:xfrm>
      </p:grpSpPr>
      <p:sp>
        <p:nvSpPr>
          <p:cNvPr id="86" name="Google Shape;86;p8"/>
          <p:cNvSpPr txBox="1">
            <a:spLocks noGrp="1"/>
          </p:cNvSpPr>
          <p:nvPr>
            <p:ph type="title"/>
          </p:nvPr>
        </p:nvSpPr>
        <p:spPr>
          <a:xfrm>
            <a:off x="713225" y="1425750"/>
            <a:ext cx="4515900" cy="22920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87" name="Google Shape;87;p8"/>
          <p:cNvSpPr>
            <a:spLocks noGrp="1"/>
          </p:cNvSpPr>
          <p:nvPr>
            <p:ph type="pic" idx="2"/>
          </p:nvPr>
        </p:nvSpPr>
        <p:spPr>
          <a:xfrm>
            <a:off x="5494758" y="539500"/>
            <a:ext cx="2936100" cy="4059900"/>
          </a:xfrm>
          <a:prstGeom prst="rect">
            <a:avLst/>
          </a:prstGeom>
          <a:noFill/>
          <a:ln>
            <a:noFill/>
          </a:ln>
          <a:effectLst>
            <a:outerShdw blurRad="57150" dist="19050" dir="5400000" algn="bl" rotWithShape="0">
              <a:schemeClr val="dk1">
                <a:alpha val="50000"/>
              </a:schemeClr>
            </a:outerShdw>
          </a:effectLst>
        </p:spPr>
      </p:sp>
      <p:cxnSp>
        <p:nvCxnSpPr>
          <p:cNvPr id="88" name="Google Shape;88;p8"/>
          <p:cNvCxnSpPr/>
          <p:nvPr/>
        </p:nvCxnSpPr>
        <p:spPr>
          <a:xfrm>
            <a:off x="1433825" y="4599425"/>
            <a:ext cx="3074700" cy="0"/>
          </a:xfrm>
          <a:prstGeom prst="straightConnector1">
            <a:avLst/>
          </a:prstGeom>
          <a:noFill/>
          <a:ln w="38100" cap="flat" cmpd="sng">
            <a:solidFill>
              <a:schemeClr val="dk2"/>
            </a:solidFill>
            <a:prstDash val="solid"/>
            <a:round/>
            <a:headEnd type="none" w="med" len="med"/>
            <a:tailEnd type="none" w="med" len="med"/>
          </a:ln>
        </p:spPr>
      </p:cxnSp>
      <p:pic>
        <p:nvPicPr>
          <p:cNvPr id="3" name="Picture 2" descr="A picture containing silhouette&#10;&#10;Description automatically generated">
            <a:extLst>
              <a:ext uri="{FF2B5EF4-FFF2-40B4-BE49-F238E27FC236}">
                <a16:creationId xmlns:a16="http://schemas.microsoft.com/office/drawing/2014/main" id="{9BD4F763-E025-4818-B5CC-3816A15B01BD}"/>
              </a:ext>
            </a:extLst>
          </p:cNvPr>
          <p:cNvPicPr>
            <a:picLocks noChangeAspect="1"/>
          </p:cNvPicPr>
          <p:nvPr userDrawn="1"/>
        </p:nvPicPr>
        <p:blipFill rotWithShape="1">
          <a:blip r:embed="rId2"/>
          <a:srcRect t="28528" b="39021"/>
          <a:stretch/>
        </p:blipFill>
        <p:spPr>
          <a:xfrm>
            <a:off x="2613472" y="4719701"/>
            <a:ext cx="715406" cy="232163"/>
          </a:xfrm>
          <a:prstGeom prst="rect">
            <a:avLst/>
          </a:prstGeom>
        </p:spPr>
      </p:pic>
      <p:pic>
        <p:nvPicPr>
          <p:cNvPr id="4" name="Graphic 3">
            <a:extLst>
              <a:ext uri="{FF2B5EF4-FFF2-40B4-BE49-F238E27FC236}">
                <a16:creationId xmlns:a16="http://schemas.microsoft.com/office/drawing/2014/main" id="{DBE52BF9-E36C-C54D-5461-87F8CDCBCC6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93891" y="4715886"/>
            <a:ext cx="211863" cy="235978"/>
          </a:xfrm>
          <a:prstGeom prst="rect">
            <a:avLst/>
          </a:prstGeom>
        </p:spPr>
      </p:pic>
      <p:sp>
        <p:nvSpPr>
          <p:cNvPr id="6" name="Slide Number Placeholder 12">
            <a:extLst>
              <a:ext uri="{FF2B5EF4-FFF2-40B4-BE49-F238E27FC236}">
                <a16:creationId xmlns:a16="http://schemas.microsoft.com/office/drawing/2014/main" id="{0C795A48-03CC-165F-2415-CAC25F5B6402}"/>
              </a:ext>
            </a:extLst>
          </p:cNvPr>
          <p:cNvSpPr>
            <a:spLocks noGrp="1"/>
          </p:cNvSpPr>
          <p:nvPr>
            <p:ph type="sldNum" sz="quarter" idx="4"/>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userDrawn="1">
  <p:cSld name="CAPTION_ONLY">
    <p:spTree>
      <p:nvGrpSpPr>
        <p:cNvPr id="1" name="Shape 94"/>
        <p:cNvGrpSpPr/>
        <p:nvPr/>
      </p:nvGrpSpPr>
      <p:grpSpPr>
        <a:xfrm>
          <a:off x="0" y="0"/>
          <a:ext cx="0" cy="0"/>
          <a:chOff x="0" y="0"/>
          <a:chExt cx="0" cy="0"/>
        </a:xfrm>
      </p:grpSpPr>
      <p:grpSp>
        <p:nvGrpSpPr>
          <p:cNvPr id="96" name="Google Shape;96;p10"/>
          <p:cNvGrpSpPr/>
          <p:nvPr/>
        </p:nvGrpSpPr>
        <p:grpSpPr>
          <a:xfrm rot="-2700000">
            <a:off x="-3460557" y="3949279"/>
            <a:ext cx="5590296" cy="2969522"/>
            <a:chOff x="-590550" y="2129100"/>
            <a:chExt cx="5590350" cy="2969550"/>
          </a:xfrm>
        </p:grpSpPr>
        <p:sp>
          <p:nvSpPr>
            <p:cNvPr id="97" name="Google Shape;97;p10"/>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0"/>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0"/>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Picture Placeholder 2">
            <a:extLst>
              <a:ext uri="{FF2B5EF4-FFF2-40B4-BE49-F238E27FC236}">
                <a16:creationId xmlns:a16="http://schemas.microsoft.com/office/drawing/2014/main" id="{2C2EA5B6-762A-5CFC-8ED1-6DBA34DC57F1}"/>
              </a:ext>
            </a:extLst>
          </p:cNvPr>
          <p:cNvSpPr>
            <a:spLocks noGrp="1"/>
          </p:cNvSpPr>
          <p:nvPr>
            <p:ph type="pic" sz="quarter" idx="10"/>
          </p:nvPr>
        </p:nvSpPr>
        <p:spPr>
          <a:xfrm>
            <a:off x="192087" y="185737"/>
            <a:ext cx="8725490" cy="4772025"/>
          </a:xfrm>
        </p:spPr>
        <p:txBody>
          <a:bodyPr/>
          <a:lstStyle/>
          <a:p>
            <a:endParaRPr lang="en-US"/>
          </a:p>
        </p:txBody>
      </p:sp>
      <p:sp>
        <p:nvSpPr>
          <p:cNvPr id="95" name="Google Shape;95;p10"/>
          <p:cNvSpPr txBox="1">
            <a:spLocks noGrp="1"/>
          </p:cNvSpPr>
          <p:nvPr>
            <p:ph type="title"/>
          </p:nvPr>
        </p:nvSpPr>
        <p:spPr>
          <a:xfrm>
            <a:off x="3451075" y="3307925"/>
            <a:ext cx="4979700" cy="1291500"/>
          </a:xfrm>
          <a:prstGeom prst="rect">
            <a:avLst/>
          </a:prstGeom>
          <a:solidFill>
            <a:schemeClr val="bg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6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reserve="1" userDrawn="1">
  <p:cSld name="1_Big number">
    <p:spTree>
      <p:nvGrpSpPr>
        <p:cNvPr id="1" name="Shape 100"/>
        <p:cNvGrpSpPr/>
        <p:nvPr/>
      </p:nvGrpSpPr>
      <p:grpSpPr>
        <a:xfrm>
          <a:off x="0" y="0"/>
          <a:ext cx="0" cy="0"/>
          <a:chOff x="0" y="0"/>
          <a:chExt cx="0" cy="0"/>
        </a:xfrm>
      </p:grpSpPr>
      <p:cxnSp>
        <p:nvCxnSpPr>
          <p:cNvPr id="101" name="Google Shape;101;p11"/>
          <p:cNvCxnSpPr/>
          <p:nvPr/>
        </p:nvCxnSpPr>
        <p:spPr>
          <a:xfrm>
            <a:off x="3034650" y="4599425"/>
            <a:ext cx="3074700" cy="0"/>
          </a:xfrm>
          <a:prstGeom prst="straightConnector1">
            <a:avLst/>
          </a:prstGeom>
          <a:noFill/>
          <a:ln w="38100" cap="flat" cmpd="sng">
            <a:solidFill>
              <a:schemeClr val="dk2"/>
            </a:solidFill>
            <a:prstDash val="solid"/>
            <a:round/>
            <a:headEnd type="none" w="med" len="med"/>
            <a:tailEnd type="none" w="med" len="med"/>
          </a:ln>
        </p:spPr>
      </p:cxnSp>
      <p:grpSp>
        <p:nvGrpSpPr>
          <p:cNvPr id="102" name="Google Shape;102;p11"/>
          <p:cNvGrpSpPr/>
          <p:nvPr/>
        </p:nvGrpSpPr>
        <p:grpSpPr>
          <a:xfrm rot="-2700000">
            <a:off x="-2403775" y="-148755"/>
            <a:ext cx="5584793" cy="2981719"/>
            <a:chOff x="-585046" y="3171225"/>
            <a:chExt cx="5584846" cy="2981748"/>
          </a:xfrm>
        </p:grpSpPr>
        <p:sp>
          <p:nvSpPr>
            <p:cNvPr id="103" name="Google Shape;103;p11"/>
            <p:cNvSpPr/>
            <p:nvPr/>
          </p:nvSpPr>
          <p:spPr>
            <a:xfrm>
              <a:off x="1436400" y="317122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335050" y="4213350"/>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11"/>
          <p:cNvGrpSpPr/>
          <p:nvPr/>
        </p:nvGrpSpPr>
        <p:grpSpPr>
          <a:xfrm rot="-2700000">
            <a:off x="6724666" y="2536558"/>
            <a:ext cx="5117651" cy="1927407"/>
            <a:chOff x="-590550" y="1086975"/>
            <a:chExt cx="5117700" cy="1927425"/>
          </a:xfrm>
        </p:grpSpPr>
        <p:sp>
          <p:nvSpPr>
            <p:cNvPr id="107" name="Google Shape;107;p1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silhouette&#10;&#10;Description automatically generated">
            <a:extLst>
              <a:ext uri="{FF2B5EF4-FFF2-40B4-BE49-F238E27FC236}">
                <a16:creationId xmlns:a16="http://schemas.microsoft.com/office/drawing/2014/main" id="{187FAD47-543A-6C1F-151A-9E86D75FC264}"/>
              </a:ext>
            </a:extLst>
          </p:cNvPr>
          <p:cNvPicPr>
            <a:picLocks noChangeAspect="1"/>
          </p:cNvPicPr>
          <p:nvPr userDrawn="1"/>
        </p:nvPicPr>
        <p:blipFill rotWithShape="1">
          <a:blip r:embed="rId2"/>
          <a:srcRect t="28528" b="39021"/>
          <a:stretch/>
        </p:blipFill>
        <p:spPr>
          <a:xfrm>
            <a:off x="4214297" y="4719701"/>
            <a:ext cx="715406" cy="232163"/>
          </a:xfrm>
          <a:prstGeom prst="rect">
            <a:avLst/>
          </a:prstGeom>
        </p:spPr>
      </p:pic>
      <p:pic>
        <p:nvPicPr>
          <p:cNvPr id="4" name="Graphic 3">
            <a:extLst>
              <a:ext uri="{FF2B5EF4-FFF2-40B4-BE49-F238E27FC236}">
                <a16:creationId xmlns:a16="http://schemas.microsoft.com/office/drawing/2014/main" id="{44AA51D5-B91E-31FA-BA50-84C1482583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93891" y="4715886"/>
            <a:ext cx="211863" cy="235978"/>
          </a:xfrm>
          <a:prstGeom prst="rect">
            <a:avLst/>
          </a:prstGeom>
        </p:spPr>
      </p:pic>
      <p:sp>
        <p:nvSpPr>
          <p:cNvPr id="6" name="Slide Number Placeholder 12">
            <a:extLst>
              <a:ext uri="{FF2B5EF4-FFF2-40B4-BE49-F238E27FC236}">
                <a16:creationId xmlns:a16="http://schemas.microsoft.com/office/drawing/2014/main" id="{4CA62080-771E-EF70-0C07-FBB4217F814A}"/>
              </a:ext>
            </a:extLst>
          </p:cNvPr>
          <p:cNvSpPr>
            <a:spLocks noGrp="1"/>
          </p:cNvSpPr>
          <p:nvPr>
            <p:ph type="sldNum" sz="quarter" idx="4"/>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
        <p:nvSpPr>
          <p:cNvPr id="8" name="Google Shape;255;p24">
            <a:extLst>
              <a:ext uri="{FF2B5EF4-FFF2-40B4-BE49-F238E27FC236}">
                <a16:creationId xmlns:a16="http://schemas.microsoft.com/office/drawing/2014/main" id="{EAF102F7-3324-8C93-07A9-4B6260A40158}"/>
              </a:ext>
            </a:extLst>
          </p:cNvPr>
          <p:cNvSpPr>
            <a:spLocks noGrp="1"/>
          </p:cNvSpPr>
          <p:nvPr>
            <p:ph type="pic" idx="9"/>
          </p:nvPr>
        </p:nvSpPr>
        <p:spPr>
          <a:xfrm>
            <a:off x="712050" y="1225148"/>
            <a:ext cx="2322600" cy="3139734"/>
          </a:xfrm>
          <a:prstGeom prst="rect">
            <a:avLst/>
          </a:prstGeom>
          <a:noFill/>
          <a:ln>
            <a:noFill/>
          </a:ln>
          <a:effectLst>
            <a:outerShdw blurRad="57150" dist="19050" dir="5400000" algn="bl" rotWithShape="0">
              <a:schemeClr val="dk1">
                <a:alpha val="50000"/>
              </a:schemeClr>
            </a:outerShdw>
          </a:effectLst>
        </p:spPr>
      </p:sp>
      <p:sp>
        <p:nvSpPr>
          <p:cNvPr id="9" name="Google Shape;129;p13">
            <a:extLst>
              <a:ext uri="{FF2B5EF4-FFF2-40B4-BE49-F238E27FC236}">
                <a16:creationId xmlns:a16="http://schemas.microsoft.com/office/drawing/2014/main" id="{09C59BB8-AF28-9466-3F73-B1D2B7341A98}"/>
              </a:ext>
            </a:extLst>
          </p:cNvPr>
          <p:cNvSpPr txBox="1">
            <a:spLocks noGrp="1"/>
          </p:cNvSpPr>
          <p:nvPr>
            <p:ph type="title" idx="3"/>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 name="Google Shape;255;p24">
            <a:extLst>
              <a:ext uri="{FF2B5EF4-FFF2-40B4-BE49-F238E27FC236}">
                <a16:creationId xmlns:a16="http://schemas.microsoft.com/office/drawing/2014/main" id="{328D4F3D-4E61-E8C0-5C67-AFEF372F1C32}"/>
              </a:ext>
            </a:extLst>
          </p:cNvPr>
          <p:cNvSpPr>
            <a:spLocks noGrp="1"/>
          </p:cNvSpPr>
          <p:nvPr>
            <p:ph type="pic" idx="10"/>
          </p:nvPr>
        </p:nvSpPr>
        <p:spPr>
          <a:xfrm>
            <a:off x="3412719" y="1219203"/>
            <a:ext cx="2322600" cy="3145678"/>
          </a:xfrm>
          <a:prstGeom prst="rect">
            <a:avLst/>
          </a:prstGeom>
          <a:noFill/>
          <a:ln>
            <a:noFill/>
          </a:ln>
          <a:effectLst>
            <a:outerShdw blurRad="57150" dist="19050" dir="5400000" algn="bl" rotWithShape="0">
              <a:schemeClr val="dk1">
                <a:alpha val="50000"/>
              </a:schemeClr>
            </a:outerShdw>
          </a:effectLst>
        </p:spPr>
      </p:sp>
      <p:sp>
        <p:nvSpPr>
          <p:cNvPr id="11" name="Google Shape;255;p24">
            <a:extLst>
              <a:ext uri="{FF2B5EF4-FFF2-40B4-BE49-F238E27FC236}">
                <a16:creationId xmlns:a16="http://schemas.microsoft.com/office/drawing/2014/main" id="{C73E1136-5849-10F3-5514-605054E7D97B}"/>
              </a:ext>
            </a:extLst>
          </p:cNvPr>
          <p:cNvSpPr>
            <a:spLocks noGrp="1"/>
          </p:cNvSpPr>
          <p:nvPr>
            <p:ph type="pic" idx="11"/>
          </p:nvPr>
        </p:nvSpPr>
        <p:spPr>
          <a:xfrm>
            <a:off x="6113389" y="1219202"/>
            <a:ext cx="2322600" cy="3139730"/>
          </a:xfrm>
          <a:prstGeom prst="rect">
            <a:avLst/>
          </a:prstGeom>
          <a:noFill/>
          <a:ln>
            <a:noFill/>
          </a:ln>
          <a:effectLst>
            <a:outerShdw blurRad="57150" dist="19050" dir="5400000" algn="bl" rotWithShape="0">
              <a:schemeClr val="dk1">
                <a:alpha val="50000"/>
              </a:schemeClr>
            </a:outerShdw>
          </a:effectLst>
        </p:spPr>
      </p:sp>
    </p:spTree>
    <p:extLst>
      <p:ext uri="{BB962C8B-B14F-4D97-AF65-F5344CB8AC3E}">
        <p14:creationId xmlns:p14="http://schemas.microsoft.com/office/powerpoint/2010/main" val="3610202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reserve="1" userDrawn="1">
  <p:cSld name="1_Big number">
    <p:spTree>
      <p:nvGrpSpPr>
        <p:cNvPr id="1" name="Shape 100"/>
        <p:cNvGrpSpPr/>
        <p:nvPr/>
      </p:nvGrpSpPr>
      <p:grpSpPr>
        <a:xfrm>
          <a:off x="0" y="0"/>
          <a:ext cx="0" cy="0"/>
          <a:chOff x="0" y="0"/>
          <a:chExt cx="0" cy="0"/>
        </a:xfrm>
      </p:grpSpPr>
      <p:cxnSp>
        <p:nvCxnSpPr>
          <p:cNvPr id="101" name="Google Shape;101;p11"/>
          <p:cNvCxnSpPr/>
          <p:nvPr/>
        </p:nvCxnSpPr>
        <p:spPr>
          <a:xfrm>
            <a:off x="3034650" y="4599425"/>
            <a:ext cx="3074700" cy="0"/>
          </a:xfrm>
          <a:prstGeom prst="straightConnector1">
            <a:avLst/>
          </a:prstGeom>
          <a:noFill/>
          <a:ln w="38100" cap="flat" cmpd="sng">
            <a:solidFill>
              <a:schemeClr val="dk2"/>
            </a:solidFill>
            <a:prstDash val="solid"/>
            <a:round/>
            <a:headEnd type="none" w="med" len="med"/>
            <a:tailEnd type="none" w="med" len="med"/>
          </a:ln>
        </p:spPr>
      </p:cxnSp>
      <p:grpSp>
        <p:nvGrpSpPr>
          <p:cNvPr id="102" name="Google Shape;102;p11"/>
          <p:cNvGrpSpPr/>
          <p:nvPr/>
        </p:nvGrpSpPr>
        <p:grpSpPr>
          <a:xfrm rot="-2700000">
            <a:off x="-2403775" y="-148755"/>
            <a:ext cx="5584793" cy="2981719"/>
            <a:chOff x="-585046" y="3171225"/>
            <a:chExt cx="5584846" cy="2981748"/>
          </a:xfrm>
        </p:grpSpPr>
        <p:sp>
          <p:nvSpPr>
            <p:cNvPr id="103" name="Google Shape;103;p11"/>
            <p:cNvSpPr/>
            <p:nvPr/>
          </p:nvSpPr>
          <p:spPr>
            <a:xfrm>
              <a:off x="1436400" y="317122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335050" y="4213350"/>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11"/>
          <p:cNvGrpSpPr/>
          <p:nvPr/>
        </p:nvGrpSpPr>
        <p:grpSpPr>
          <a:xfrm rot="-2700000">
            <a:off x="6724666" y="2536558"/>
            <a:ext cx="5117651" cy="1927407"/>
            <a:chOff x="-590550" y="1086975"/>
            <a:chExt cx="5117700" cy="1927425"/>
          </a:xfrm>
        </p:grpSpPr>
        <p:sp>
          <p:nvSpPr>
            <p:cNvPr id="107" name="Google Shape;107;p1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silhouette&#10;&#10;Description automatically generated">
            <a:extLst>
              <a:ext uri="{FF2B5EF4-FFF2-40B4-BE49-F238E27FC236}">
                <a16:creationId xmlns:a16="http://schemas.microsoft.com/office/drawing/2014/main" id="{187FAD47-543A-6C1F-151A-9E86D75FC264}"/>
              </a:ext>
            </a:extLst>
          </p:cNvPr>
          <p:cNvPicPr>
            <a:picLocks noChangeAspect="1"/>
          </p:cNvPicPr>
          <p:nvPr userDrawn="1"/>
        </p:nvPicPr>
        <p:blipFill rotWithShape="1">
          <a:blip r:embed="rId2"/>
          <a:srcRect t="28528" b="39021"/>
          <a:stretch/>
        </p:blipFill>
        <p:spPr>
          <a:xfrm>
            <a:off x="4214297" y="4719701"/>
            <a:ext cx="715406" cy="232163"/>
          </a:xfrm>
          <a:prstGeom prst="rect">
            <a:avLst/>
          </a:prstGeom>
        </p:spPr>
      </p:pic>
      <p:pic>
        <p:nvPicPr>
          <p:cNvPr id="4" name="Graphic 3">
            <a:extLst>
              <a:ext uri="{FF2B5EF4-FFF2-40B4-BE49-F238E27FC236}">
                <a16:creationId xmlns:a16="http://schemas.microsoft.com/office/drawing/2014/main" id="{44AA51D5-B91E-31FA-BA50-84C1482583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93891" y="4715886"/>
            <a:ext cx="211863" cy="235978"/>
          </a:xfrm>
          <a:prstGeom prst="rect">
            <a:avLst/>
          </a:prstGeom>
        </p:spPr>
      </p:pic>
      <p:sp>
        <p:nvSpPr>
          <p:cNvPr id="6" name="Slide Number Placeholder 12">
            <a:extLst>
              <a:ext uri="{FF2B5EF4-FFF2-40B4-BE49-F238E27FC236}">
                <a16:creationId xmlns:a16="http://schemas.microsoft.com/office/drawing/2014/main" id="{4CA62080-771E-EF70-0C07-FBB4217F814A}"/>
              </a:ext>
            </a:extLst>
          </p:cNvPr>
          <p:cNvSpPr>
            <a:spLocks noGrp="1"/>
          </p:cNvSpPr>
          <p:nvPr>
            <p:ph type="sldNum" sz="quarter" idx="4"/>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
        <p:nvSpPr>
          <p:cNvPr id="8" name="Google Shape;255;p24">
            <a:extLst>
              <a:ext uri="{FF2B5EF4-FFF2-40B4-BE49-F238E27FC236}">
                <a16:creationId xmlns:a16="http://schemas.microsoft.com/office/drawing/2014/main" id="{EAF102F7-3324-8C93-07A9-4B6260A40158}"/>
              </a:ext>
            </a:extLst>
          </p:cNvPr>
          <p:cNvSpPr>
            <a:spLocks noGrp="1"/>
          </p:cNvSpPr>
          <p:nvPr>
            <p:ph type="pic" idx="9"/>
          </p:nvPr>
        </p:nvSpPr>
        <p:spPr>
          <a:xfrm>
            <a:off x="712050" y="784569"/>
            <a:ext cx="2322600" cy="3139734"/>
          </a:xfrm>
          <a:prstGeom prst="rect">
            <a:avLst/>
          </a:prstGeom>
          <a:noFill/>
          <a:ln>
            <a:noFill/>
          </a:ln>
          <a:effectLst>
            <a:outerShdw blurRad="57150" dist="19050" dir="5400000" algn="bl" rotWithShape="0">
              <a:schemeClr val="dk1">
                <a:alpha val="50000"/>
              </a:schemeClr>
            </a:outerShdw>
          </a:effectLst>
        </p:spPr>
      </p:sp>
      <p:sp>
        <p:nvSpPr>
          <p:cNvPr id="10" name="Google Shape;255;p24">
            <a:extLst>
              <a:ext uri="{FF2B5EF4-FFF2-40B4-BE49-F238E27FC236}">
                <a16:creationId xmlns:a16="http://schemas.microsoft.com/office/drawing/2014/main" id="{328D4F3D-4E61-E8C0-5C67-AFEF372F1C32}"/>
              </a:ext>
            </a:extLst>
          </p:cNvPr>
          <p:cNvSpPr>
            <a:spLocks noGrp="1"/>
          </p:cNvSpPr>
          <p:nvPr>
            <p:ph type="pic" idx="10"/>
          </p:nvPr>
        </p:nvSpPr>
        <p:spPr>
          <a:xfrm>
            <a:off x="3412719" y="778624"/>
            <a:ext cx="2322600" cy="3145678"/>
          </a:xfrm>
          <a:prstGeom prst="rect">
            <a:avLst/>
          </a:prstGeom>
          <a:noFill/>
          <a:ln>
            <a:noFill/>
          </a:ln>
          <a:effectLst>
            <a:outerShdw blurRad="57150" dist="19050" dir="5400000" algn="bl" rotWithShape="0">
              <a:schemeClr val="dk1">
                <a:alpha val="50000"/>
              </a:schemeClr>
            </a:outerShdw>
          </a:effectLst>
        </p:spPr>
      </p:sp>
      <p:sp>
        <p:nvSpPr>
          <p:cNvPr id="11" name="Google Shape;255;p24">
            <a:extLst>
              <a:ext uri="{FF2B5EF4-FFF2-40B4-BE49-F238E27FC236}">
                <a16:creationId xmlns:a16="http://schemas.microsoft.com/office/drawing/2014/main" id="{C73E1136-5849-10F3-5514-605054E7D97B}"/>
              </a:ext>
            </a:extLst>
          </p:cNvPr>
          <p:cNvSpPr>
            <a:spLocks noGrp="1"/>
          </p:cNvSpPr>
          <p:nvPr>
            <p:ph type="pic" idx="11"/>
          </p:nvPr>
        </p:nvSpPr>
        <p:spPr>
          <a:xfrm>
            <a:off x="6113389" y="778623"/>
            <a:ext cx="2322600" cy="3139730"/>
          </a:xfrm>
          <a:prstGeom prst="rect">
            <a:avLst/>
          </a:prstGeom>
          <a:noFill/>
          <a:ln>
            <a:noFill/>
          </a:ln>
          <a:effectLst>
            <a:outerShdw blurRad="57150" dist="19050" dir="5400000" algn="bl" rotWithShape="0">
              <a:schemeClr val="dk1">
                <a:alpha val="50000"/>
              </a:schemeClr>
            </a:outerShdw>
          </a:effectLst>
        </p:spPr>
      </p:sp>
    </p:spTree>
    <p:extLst>
      <p:ext uri="{BB962C8B-B14F-4D97-AF65-F5344CB8AC3E}">
        <p14:creationId xmlns:p14="http://schemas.microsoft.com/office/powerpoint/2010/main" val="1391727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reserve="1" userDrawn="1">
  <p:cSld name="1_Big number">
    <p:spTree>
      <p:nvGrpSpPr>
        <p:cNvPr id="1" name="Shape 100"/>
        <p:cNvGrpSpPr/>
        <p:nvPr/>
      </p:nvGrpSpPr>
      <p:grpSpPr>
        <a:xfrm>
          <a:off x="0" y="0"/>
          <a:ext cx="0" cy="0"/>
          <a:chOff x="0" y="0"/>
          <a:chExt cx="0" cy="0"/>
        </a:xfrm>
      </p:grpSpPr>
      <p:cxnSp>
        <p:nvCxnSpPr>
          <p:cNvPr id="101" name="Google Shape;101;p11"/>
          <p:cNvCxnSpPr/>
          <p:nvPr/>
        </p:nvCxnSpPr>
        <p:spPr>
          <a:xfrm>
            <a:off x="3034650" y="4599425"/>
            <a:ext cx="3074700" cy="0"/>
          </a:xfrm>
          <a:prstGeom prst="straightConnector1">
            <a:avLst/>
          </a:prstGeom>
          <a:noFill/>
          <a:ln w="38100" cap="flat" cmpd="sng">
            <a:solidFill>
              <a:schemeClr val="dk2"/>
            </a:solidFill>
            <a:prstDash val="solid"/>
            <a:round/>
            <a:headEnd type="none" w="med" len="med"/>
            <a:tailEnd type="none" w="med" len="med"/>
          </a:ln>
        </p:spPr>
      </p:cxnSp>
      <p:grpSp>
        <p:nvGrpSpPr>
          <p:cNvPr id="102" name="Google Shape;102;p11"/>
          <p:cNvGrpSpPr/>
          <p:nvPr/>
        </p:nvGrpSpPr>
        <p:grpSpPr>
          <a:xfrm rot="-2700000">
            <a:off x="-2403775" y="-148755"/>
            <a:ext cx="5584793" cy="2981719"/>
            <a:chOff x="-585046" y="3171225"/>
            <a:chExt cx="5584846" cy="2981748"/>
          </a:xfrm>
        </p:grpSpPr>
        <p:sp>
          <p:nvSpPr>
            <p:cNvPr id="103" name="Google Shape;103;p11"/>
            <p:cNvSpPr/>
            <p:nvPr/>
          </p:nvSpPr>
          <p:spPr>
            <a:xfrm>
              <a:off x="1436400" y="317122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335050" y="4213350"/>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11"/>
          <p:cNvGrpSpPr/>
          <p:nvPr/>
        </p:nvGrpSpPr>
        <p:grpSpPr>
          <a:xfrm rot="-2700000">
            <a:off x="6724666" y="2536558"/>
            <a:ext cx="5117651" cy="1927407"/>
            <a:chOff x="-590550" y="1086975"/>
            <a:chExt cx="5117700" cy="1927425"/>
          </a:xfrm>
        </p:grpSpPr>
        <p:sp>
          <p:nvSpPr>
            <p:cNvPr id="107" name="Google Shape;107;p1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silhouette&#10;&#10;Description automatically generated">
            <a:extLst>
              <a:ext uri="{FF2B5EF4-FFF2-40B4-BE49-F238E27FC236}">
                <a16:creationId xmlns:a16="http://schemas.microsoft.com/office/drawing/2014/main" id="{187FAD47-543A-6C1F-151A-9E86D75FC264}"/>
              </a:ext>
            </a:extLst>
          </p:cNvPr>
          <p:cNvPicPr>
            <a:picLocks noChangeAspect="1"/>
          </p:cNvPicPr>
          <p:nvPr userDrawn="1"/>
        </p:nvPicPr>
        <p:blipFill rotWithShape="1">
          <a:blip r:embed="rId2"/>
          <a:srcRect t="28528" b="39021"/>
          <a:stretch/>
        </p:blipFill>
        <p:spPr>
          <a:xfrm>
            <a:off x="4214297" y="4719701"/>
            <a:ext cx="715406" cy="232163"/>
          </a:xfrm>
          <a:prstGeom prst="rect">
            <a:avLst/>
          </a:prstGeom>
        </p:spPr>
      </p:pic>
      <p:pic>
        <p:nvPicPr>
          <p:cNvPr id="4" name="Graphic 3">
            <a:extLst>
              <a:ext uri="{FF2B5EF4-FFF2-40B4-BE49-F238E27FC236}">
                <a16:creationId xmlns:a16="http://schemas.microsoft.com/office/drawing/2014/main" id="{44AA51D5-B91E-31FA-BA50-84C1482583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93891" y="4715886"/>
            <a:ext cx="211863" cy="235978"/>
          </a:xfrm>
          <a:prstGeom prst="rect">
            <a:avLst/>
          </a:prstGeom>
        </p:spPr>
      </p:pic>
      <p:sp>
        <p:nvSpPr>
          <p:cNvPr id="6" name="Slide Number Placeholder 12">
            <a:extLst>
              <a:ext uri="{FF2B5EF4-FFF2-40B4-BE49-F238E27FC236}">
                <a16:creationId xmlns:a16="http://schemas.microsoft.com/office/drawing/2014/main" id="{4CA62080-771E-EF70-0C07-FBB4217F814A}"/>
              </a:ext>
            </a:extLst>
          </p:cNvPr>
          <p:cNvSpPr>
            <a:spLocks noGrp="1"/>
          </p:cNvSpPr>
          <p:nvPr>
            <p:ph type="sldNum" sz="quarter" idx="4"/>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
        <p:nvSpPr>
          <p:cNvPr id="8" name="Google Shape;255;p24">
            <a:extLst>
              <a:ext uri="{FF2B5EF4-FFF2-40B4-BE49-F238E27FC236}">
                <a16:creationId xmlns:a16="http://schemas.microsoft.com/office/drawing/2014/main" id="{EAF102F7-3324-8C93-07A9-4B6260A40158}"/>
              </a:ext>
            </a:extLst>
          </p:cNvPr>
          <p:cNvSpPr>
            <a:spLocks noGrp="1"/>
          </p:cNvSpPr>
          <p:nvPr>
            <p:ph type="pic" idx="9"/>
          </p:nvPr>
        </p:nvSpPr>
        <p:spPr>
          <a:xfrm>
            <a:off x="712050" y="784569"/>
            <a:ext cx="2322600" cy="2293381"/>
          </a:xfrm>
          <a:prstGeom prst="rect">
            <a:avLst/>
          </a:prstGeom>
          <a:noFill/>
          <a:ln>
            <a:noFill/>
          </a:ln>
          <a:effectLst>
            <a:outerShdw blurRad="57150" dist="19050" dir="5400000" algn="bl" rotWithShape="0">
              <a:schemeClr val="dk1">
                <a:alpha val="50000"/>
              </a:schemeClr>
            </a:outerShdw>
          </a:effectLst>
        </p:spPr>
      </p:sp>
      <p:sp>
        <p:nvSpPr>
          <p:cNvPr id="10" name="Google Shape;255;p24">
            <a:extLst>
              <a:ext uri="{FF2B5EF4-FFF2-40B4-BE49-F238E27FC236}">
                <a16:creationId xmlns:a16="http://schemas.microsoft.com/office/drawing/2014/main" id="{328D4F3D-4E61-E8C0-5C67-AFEF372F1C32}"/>
              </a:ext>
            </a:extLst>
          </p:cNvPr>
          <p:cNvSpPr>
            <a:spLocks noGrp="1"/>
          </p:cNvSpPr>
          <p:nvPr>
            <p:ph type="pic" idx="10"/>
          </p:nvPr>
        </p:nvSpPr>
        <p:spPr>
          <a:xfrm>
            <a:off x="3412719" y="778624"/>
            <a:ext cx="2322600" cy="2297723"/>
          </a:xfrm>
          <a:prstGeom prst="rect">
            <a:avLst/>
          </a:prstGeom>
          <a:noFill/>
          <a:ln>
            <a:noFill/>
          </a:ln>
          <a:effectLst>
            <a:outerShdw blurRad="57150" dist="19050" dir="5400000" algn="bl" rotWithShape="0">
              <a:schemeClr val="dk1">
                <a:alpha val="50000"/>
              </a:schemeClr>
            </a:outerShdw>
          </a:effectLst>
        </p:spPr>
      </p:sp>
      <p:sp>
        <p:nvSpPr>
          <p:cNvPr id="11" name="Google Shape;255;p24">
            <a:extLst>
              <a:ext uri="{FF2B5EF4-FFF2-40B4-BE49-F238E27FC236}">
                <a16:creationId xmlns:a16="http://schemas.microsoft.com/office/drawing/2014/main" id="{C73E1136-5849-10F3-5514-605054E7D97B}"/>
              </a:ext>
            </a:extLst>
          </p:cNvPr>
          <p:cNvSpPr>
            <a:spLocks noGrp="1"/>
          </p:cNvSpPr>
          <p:nvPr>
            <p:ph type="pic" idx="11"/>
          </p:nvPr>
        </p:nvSpPr>
        <p:spPr>
          <a:xfrm>
            <a:off x="6113389" y="778623"/>
            <a:ext cx="2322600" cy="2293378"/>
          </a:xfrm>
          <a:prstGeom prst="rect">
            <a:avLst/>
          </a:prstGeom>
          <a:noFill/>
          <a:ln>
            <a:noFill/>
          </a:ln>
          <a:effectLst>
            <a:outerShdw blurRad="57150" dist="19050" dir="5400000" algn="bl" rotWithShape="0">
              <a:schemeClr val="dk1">
                <a:alpha val="50000"/>
              </a:schemeClr>
            </a:outerShdw>
          </a:effectLst>
        </p:spPr>
      </p:sp>
      <p:sp>
        <p:nvSpPr>
          <p:cNvPr id="2" name="Google Shape;183;p18">
            <a:extLst>
              <a:ext uri="{FF2B5EF4-FFF2-40B4-BE49-F238E27FC236}">
                <a16:creationId xmlns:a16="http://schemas.microsoft.com/office/drawing/2014/main" id="{A1B5EAC0-41A8-7064-AF76-9C3021C79D35}"/>
              </a:ext>
            </a:extLst>
          </p:cNvPr>
          <p:cNvSpPr txBox="1">
            <a:spLocks noGrp="1"/>
          </p:cNvSpPr>
          <p:nvPr>
            <p:ph type="body" idx="1"/>
          </p:nvPr>
        </p:nvSpPr>
        <p:spPr>
          <a:xfrm>
            <a:off x="712050" y="3244068"/>
            <a:ext cx="2322600" cy="857400"/>
          </a:xfrm>
          <a:prstGeom prst="rect">
            <a:avLst/>
          </a:prstGeom>
        </p:spPr>
        <p:txBody>
          <a:bodyPr spcFirstLastPara="1" wrap="square" lIns="91425" tIns="91425" rIns="91425" bIns="91425" anchor="t" anchorCtr="0">
            <a:noAutofit/>
          </a:bodyPr>
          <a:lstStyle>
            <a:lvl1pPr marL="7938" lvl="0" indent="0" rtl="0">
              <a:lnSpc>
                <a:spcPct val="100000"/>
              </a:lnSpc>
              <a:spcBef>
                <a:spcPts val="0"/>
              </a:spcBef>
              <a:spcAft>
                <a:spcPts val="0"/>
              </a:spcAft>
              <a:buSzPts val="1400"/>
              <a:buNone/>
              <a:tabLst/>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 name="Google Shape;183;p18">
            <a:extLst>
              <a:ext uri="{FF2B5EF4-FFF2-40B4-BE49-F238E27FC236}">
                <a16:creationId xmlns:a16="http://schemas.microsoft.com/office/drawing/2014/main" id="{F1EEA79A-F8C8-1119-6D07-72358A883C95}"/>
              </a:ext>
            </a:extLst>
          </p:cNvPr>
          <p:cNvSpPr txBox="1">
            <a:spLocks noGrp="1"/>
          </p:cNvSpPr>
          <p:nvPr>
            <p:ph type="body" idx="12"/>
          </p:nvPr>
        </p:nvSpPr>
        <p:spPr>
          <a:xfrm>
            <a:off x="3412719" y="3244068"/>
            <a:ext cx="2322600" cy="857400"/>
          </a:xfrm>
          <a:prstGeom prst="rect">
            <a:avLst/>
          </a:prstGeom>
        </p:spPr>
        <p:txBody>
          <a:bodyPr spcFirstLastPara="1" wrap="square" lIns="91425" tIns="91425" rIns="91425" bIns="91425" anchor="t" anchorCtr="0">
            <a:noAutofit/>
          </a:bodyPr>
          <a:lstStyle>
            <a:lvl1pPr marL="7938" lvl="0" indent="0" rtl="0">
              <a:lnSpc>
                <a:spcPct val="100000"/>
              </a:lnSpc>
              <a:spcBef>
                <a:spcPts val="0"/>
              </a:spcBef>
              <a:spcAft>
                <a:spcPts val="0"/>
              </a:spcAft>
              <a:buSzPts val="1400"/>
              <a:buNone/>
              <a:tabLst/>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7" name="Google Shape;183;p18">
            <a:extLst>
              <a:ext uri="{FF2B5EF4-FFF2-40B4-BE49-F238E27FC236}">
                <a16:creationId xmlns:a16="http://schemas.microsoft.com/office/drawing/2014/main" id="{FE9A39F7-B305-A23D-B5EF-AA3BCF175F2E}"/>
              </a:ext>
            </a:extLst>
          </p:cNvPr>
          <p:cNvSpPr txBox="1">
            <a:spLocks noGrp="1"/>
          </p:cNvSpPr>
          <p:nvPr>
            <p:ph type="body" idx="13"/>
          </p:nvPr>
        </p:nvSpPr>
        <p:spPr>
          <a:xfrm>
            <a:off x="6113477" y="3244068"/>
            <a:ext cx="2322600" cy="857400"/>
          </a:xfrm>
          <a:prstGeom prst="rect">
            <a:avLst/>
          </a:prstGeom>
        </p:spPr>
        <p:txBody>
          <a:bodyPr spcFirstLastPara="1" wrap="square" lIns="91425" tIns="91425" rIns="91425" bIns="91425" anchor="t" anchorCtr="0">
            <a:noAutofit/>
          </a:bodyPr>
          <a:lstStyle>
            <a:lvl1pPr marL="7938" lvl="0" indent="0" rtl="0">
              <a:lnSpc>
                <a:spcPct val="100000"/>
              </a:lnSpc>
              <a:spcBef>
                <a:spcPts val="0"/>
              </a:spcBef>
              <a:spcAft>
                <a:spcPts val="0"/>
              </a:spcAft>
              <a:buSzPts val="1400"/>
              <a:buNone/>
              <a:tabLst/>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extLst>
      <p:ext uri="{BB962C8B-B14F-4D97-AF65-F5344CB8AC3E}">
        <p14:creationId xmlns:p14="http://schemas.microsoft.com/office/powerpoint/2010/main" val="3422742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userDrawn="1">
  <p:cSld name="BLANK">
    <p:bg>
      <p:bgPr>
        <a:solidFill>
          <a:srgbClr val="FFFFFF"/>
        </a:solidFill>
        <a:effectLst/>
      </p:bgPr>
    </p:bg>
    <p:spTree>
      <p:nvGrpSpPr>
        <p:cNvPr id="1" name="Shape 112"/>
        <p:cNvGrpSpPr/>
        <p:nvPr/>
      </p:nvGrpSpPr>
      <p:grpSpPr>
        <a:xfrm>
          <a:off x="0" y="0"/>
          <a:ext cx="0" cy="0"/>
          <a:chOff x="0" y="0"/>
          <a:chExt cx="0" cy="0"/>
        </a:xfrm>
      </p:grpSpPr>
      <p:pic>
        <p:nvPicPr>
          <p:cNvPr id="3" name="Picture 2" descr="A picture containing silhouette&#10;&#10;Description automatically generated">
            <a:extLst>
              <a:ext uri="{FF2B5EF4-FFF2-40B4-BE49-F238E27FC236}">
                <a16:creationId xmlns:a16="http://schemas.microsoft.com/office/drawing/2014/main" id="{282870BD-A6E7-C31C-0CB7-D6224834993C}"/>
              </a:ext>
            </a:extLst>
          </p:cNvPr>
          <p:cNvPicPr>
            <a:picLocks noChangeAspect="1"/>
          </p:cNvPicPr>
          <p:nvPr userDrawn="1"/>
        </p:nvPicPr>
        <p:blipFill rotWithShape="1">
          <a:blip r:embed="rId2"/>
          <a:srcRect t="28528" b="39021"/>
          <a:stretch/>
        </p:blipFill>
        <p:spPr>
          <a:xfrm>
            <a:off x="4214297" y="4719701"/>
            <a:ext cx="715406" cy="232163"/>
          </a:xfrm>
          <a:prstGeom prst="rect">
            <a:avLst/>
          </a:prstGeom>
        </p:spPr>
      </p:pic>
      <p:pic>
        <p:nvPicPr>
          <p:cNvPr id="4" name="Graphic 3">
            <a:extLst>
              <a:ext uri="{FF2B5EF4-FFF2-40B4-BE49-F238E27FC236}">
                <a16:creationId xmlns:a16="http://schemas.microsoft.com/office/drawing/2014/main" id="{5A48F67C-17D5-2D8F-D5B9-654447E5C5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93891" y="4715886"/>
            <a:ext cx="211863" cy="235978"/>
          </a:xfrm>
          <a:prstGeom prst="rect">
            <a:avLst/>
          </a:prstGeom>
        </p:spPr>
      </p:pic>
      <p:sp>
        <p:nvSpPr>
          <p:cNvPr id="5" name="Slide Number Placeholder 12">
            <a:extLst>
              <a:ext uri="{FF2B5EF4-FFF2-40B4-BE49-F238E27FC236}">
                <a16:creationId xmlns:a16="http://schemas.microsoft.com/office/drawing/2014/main" id="{701C58AF-4547-D1C1-6335-D63002FD58D1}"/>
              </a:ext>
            </a:extLst>
          </p:cNvPr>
          <p:cNvSpPr>
            <a:spLocks noGrp="1"/>
          </p:cNvSpPr>
          <p:nvPr>
            <p:ph type="sldNum" sz="quarter" idx="4"/>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lnSpc>
                <a:spcPct val="90000"/>
              </a:lnSpc>
              <a:spcBef>
                <a:spcPts val="0"/>
              </a:spcBef>
              <a:spcAft>
                <a:spcPts val="0"/>
              </a:spcAft>
              <a:buClr>
                <a:schemeClr val="dk1"/>
              </a:buClr>
              <a:buSzPts val="3000"/>
              <a:buFont typeface="Poppins ExtraBold"/>
              <a:buNone/>
              <a:defRPr sz="3000">
                <a:solidFill>
                  <a:schemeClr val="dk1"/>
                </a:solidFill>
                <a:latin typeface="Poppins ExtraBold"/>
                <a:ea typeface="Poppins ExtraBold"/>
                <a:cs typeface="Poppins ExtraBold"/>
                <a:sym typeface="Poppins ExtraBold"/>
              </a:defRPr>
            </a:lvl1pPr>
            <a:lvl2pPr lvl="1" rtl="0">
              <a:lnSpc>
                <a:spcPct val="90000"/>
              </a:lnSpc>
              <a:spcBef>
                <a:spcPts val="0"/>
              </a:spcBef>
              <a:spcAft>
                <a:spcPts val="0"/>
              </a:spcAft>
              <a:buClr>
                <a:schemeClr val="dk1"/>
              </a:buClr>
              <a:buSzPts val="3000"/>
              <a:buFont typeface="Poppins"/>
              <a:buNone/>
              <a:defRPr sz="3000">
                <a:solidFill>
                  <a:schemeClr val="dk1"/>
                </a:solidFill>
                <a:latin typeface="Poppins"/>
                <a:ea typeface="Poppins"/>
                <a:cs typeface="Poppins"/>
                <a:sym typeface="Poppins"/>
              </a:defRPr>
            </a:lvl2pPr>
            <a:lvl3pPr lvl="2" rtl="0">
              <a:lnSpc>
                <a:spcPct val="90000"/>
              </a:lnSpc>
              <a:spcBef>
                <a:spcPts val="0"/>
              </a:spcBef>
              <a:spcAft>
                <a:spcPts val="0"/>
              </a:spcAft>
              <a:buClr>
                <a:schemeClr val="dk1"/>
              </a:buClr>
              <a:buSzPts val="3000"/>
              <a:buFont typeface="Poppins"/>
              <a:buNone/>
              <a:defRPr sz="3000">
                <a:solidFill>
                  <a:schemeClr val="dk1"/>
                </a:solidFill>
                <a:latin typeface="Poppins"/>
                <a:ea typeface="Poppins"/>
                <a:cs typeface="Poppins"/>
                <a:sym typeface="Poppins"/>
              </a:defRPr>
            </a:lvl3pPr>
            <a:lvl4pPr lvl="3" rtl="0">
              <a:lnSpc>
                <a:spcPct val="90000"/>
              </a:lnSpc>
              <a:spcBef>
                <a:spcPts val="0"/>
              </a:spcBef>
              <a:spcAft>
                <a:spcPts val="0"/>
              </a:spcAft>
              <a:buClr>
                <a:schemeClr val="dk1"/>
              </a:buClr>
              <a:buSzPts val="3000"/>
              <a:buFont typeface="Poppins"/>
              <a:buNone/>
              <a:defRPr sz="3000">
                <a:solidFill>
                  <a:schemeClr val="dk1"/>
                </a:solidFill>
                <a:latin typeface="Poppins"/>
                <a:ea typeface="Poppins"/>
                <a:cs typeface="Poppins"/>
                <a:sym typeface="Poppins"/>
              </a:defRPr>
            </a:lvl4pPr>
            <a:lvl5pPr lvl="4" rtl="0">
              <a:lnSpc>
                <a:spcPct val="90000"/>
              </a:lnSpc>
              <a:spcBef>
                <a:spcPts val="0"/>
              </a:spcBef>
              <a:spcAft>
                <a:spcPts val="0"/>
              </a:spcAft>
              <a:buClr>
                <a:schemeClr val="dk1"/>
              </a:buClr>
              <a:buSzPts val="3000"/>
              <a:buFont typeface="Poppins"/>
              <a:buNone/>
              <a:defRPr sz="3000">
                <a:solidFill>
                  <a:schemeClr val="dk1"/>
                </a:solidFill>
                <a:latin typeface="Poppins"/>
                <a:ea typeface="Poppins"/>
                <a:cs typeface="Poppins"/>
                <a:sym typeface="Poppins"/>
              </a:defRPr>
            </a:lvl5pPr>
            <a:lvl6pPr lvl="5" rtl="0">
              <a:lnSpc>
                <a:spcPct val="90000"/>
              </a:lnSpc>
              <a:spcBef>
                <a:spcPts val="0"/>
              </a:spcBef>
              <a:spcAft>
                <a:spcPts val="0"/>
              </a:spcAft>
              <a:buClr>
                <a:schemeClr val="dk1"/>
              </a:buClr>
              <a:buSzPts val="3000"/>
              <a:buFont typeface="Poppins"/>
              <a:buNone/>
              <a:defRPr sz="3000">
                <a:solidFill>
                  <a:schemeClr val="dk1"/>
                </a:solidFill>
                <a:latin typeface="Poppins"/>
                <a:ea typeface="Poppins"/>
                <a:cs typeface="Poppins"/>
                <a:sym typeface="Poppins"/>
              </a:defRPr>
            </a:lvl6pPr>
            <a:lvl7pPr lvl="6" rtl="0">
              <a:lnSpc>
                <a:spcPct val="90000"/>
              </a:lnSpc>
              <a:spcBef>
                <a:spcPts val="0"/>
              </a:spcBef>
              <a:spcAft>
                <a:spcPts val="0"/>
              </a:spcAft>
              <a:buClr>
                <a:schemeClr val="dk1"/>
              </a:buClr>
              <a:buSzPts val="3000"/>
              <a:buFont typeface="Poppins"/>
              <a:buNone/>
              <a:defRPr sz="3000">
                <a:solidFill>
                  <a:schemeClr val="dk1"/>
                </a:solidFill>
                <a:latin typeface="Poppins"/>
                <a:ea typeface="Poppins"/>
                <a:cs typeface="Poppins"/>
                <a:sym typeface="Poppins"/>
              </a:defRPr>
            </a:lvl7pPr>
            <a:lvl8pPr lvl="7" rtl="0">
              <a:lnSpc>
                <a:spcPct val="90000"/>
              </a:lnSpc>
              <a:spcBef>
                <a:spcPts val="0"/>
              </a:spcBef>
              <a:spcAft>
                <a:spcPts val="0"/>
              </a:spcAft>
              <a:buClr>
                <a:schemeClr val="dk1"/>
              </a:buClr>
              <a:buSzPts val="3000"/>
              <a:buFont typeface="Poppins"/>
              <a:buNone/>
              <a:defRPr sz="3000">
                <a:solidFill>
                  <a:schemeClr val="dk1"/>
                </a:solidFill>
                <a:latin typeface="Poppins"/>
                <a:ea typeface="Poppins"/>
                <a:cs typeface="Poppins"/>
                <a:sym typeface="Poppins"/>
              </a:defRPr>
            </a:lvl8pPr>
            <a:lvl9pPr lvl="8" rtl="0">
              <a:lnSpc>
                <a:spcPct val="90000"/>
              </a:lnSpc>
              <a:spcBef>
                <a:spcPts val="0"/>
              </a:spcBef>
              <a:spcAft>
                <a:spcPts val="0"/>
              </a:spcAft>
              <a:buClr>
                <a:schemeClr val="dk1"/>
              </a:buClr>
              <a:buSzPts val="3000"/>
              <a:buFont typeface="Poppins"/>
              <a:buNone/>
              <a:defRPr sz="3000">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rtl="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
        <p:nvSpPr>
          <p:cNvPr id="15" name="Slide Number Placeholder 12">
            <a:extLst>
              <a:ext uri="{FF2B5EF4-FFF2-40B4-BE49-F238E27FC236}">
                <a16:creationId xmlns:a16="http://schemas.microsoft.com/office/drawing/2014/main" id="{215FC745-B9C5-6796-9AB9-C16E1A43860D}"/>
              </a:ext>
            </a:extLst>
          </p:cNvPr>
          <p:cNvSpPr>
            <a:spLocks noGrp="1"/>
          </p:cNvSpPr>
          <p:nvPr>
            <p:ph type="sldNum" sz="quarter" idx="4"/>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6" r:id="rId5"/>
    <p:sldLayoutId id="2147483683" r:id="rId6"/>
    <p:sldLayoutId id="2147483684" r:id="rId7"/>
    <p:sldLayoutId id="2147483685" r:id="rId8"/>
    <p:sldLayoutId id="2147483658" r:id="rId9"/>
    <p:sldLayoutId id="2147483681" r:id="rId10"/>
    <p:sldLayoutId id="2147483682" r:id="rId11"/>
    <p:sldLayoutId id="2147483659" r:id="rId12"/>
    <p:sldLayoutId id="2147483660" r:id="rId13"/>
    <p:sldLayoutId id="2147483668" r:id="rId14"/>
    <p:sldLayoutId id="2147483674"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15:clr>
            <a:srgbClr val="EA4335"/>
          </p15:clr>
        </p15:guide>
        <p15:guide id="3" pos="5760">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897">
          <p15:clr>
            <a:srgbClr val="EA4335"/>
          </p15:clr>
        </p15:guide>
        <p15:guide id="10" orient="horz" pos="3237">
          <p15:clr>
            <a:srgbClr val="EA4335"/>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00_0.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4C_91027266.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1/relationships/webextension" Target="../webextensions/webextension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1/relationships/webextension" Target="../webextensions/webextension3.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1/relationships/webextension" Target="../webextensions/webextension4.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1/relationships/webextension" Target="../webextensions/webextension5.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1/relationships/webextension" Target="../webextensions/webextension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microsoft.com/office/2011/relationships/webextension" Target="../webextensions/webextension7.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72_CB683BB5.xm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6.png"/><Relationship Id="rId4" Type="http://schemas.microsoft.com/office/2011/relationships/webextension" Target="../webextensions/webextension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18/10/relationships/comments" Target="../comments/modernComment_15B_91A2285B.xml"/><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18/10/relationships/comments" Target="../comments/modernComment_15C_D89FD28B.xml"/><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microsoft.com/office/2018/10/relationships/comments" Target="../comments/modernComment_15D_EDB421D5.xml"/><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3" Type="http://schemas.microsoft.com/office/2018/10/relationships/comments" Target="../comments/modernComment_18C_9FEA9DAC.xml"/><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microsoft.com/office/2018/10/relationships/comments" Target="../comments/modernComment_18D_58B688F0.xml"/><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microsoft.com/office/2018/10/relationships/comments" Target="../comments/modernComment_16D_238C1D71.xml"/><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microsoft.com/office/2018/10/relationships/comments" Target="../comments/modernComment_161_2CBBDDC.xml"/><Relationship Id="rId7"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microsoft.com/office/2011/relationships/webextension" Target="../webextensions/webextension9.xml"/><Relationship Id="rId5" Type="http://schemas.openxmlformats.org/officeDocument/2006/relationships/image" Target="../media/image49.png"/><Relationship Id="rId4" Type="http://schemas.microsoft.com/office/2011/relationships/webextension" Target="../webextensions/webextension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microsoft.com/office/2018/10/relationships/comments" Target="../comments/modernComment_130_FE80CD94.xml"/><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microsoft.com/office/2018/10/relationships/comments" Target="../comments/modernComment_18E_FFB1156F.xml"/><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3" Type="http://schemas.microsoft.com/office/2018/10/relationships/comments" Target="../comments/modernComment_14E_F68258A4.xml"/><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3.jpg"/></Relationships>
</file>

<file path=ppt/slides/_rels/slide73.xml.rels><?xml version="1.0" encoding="UTF-8" standalone="yes"?>
<Relationships xmlns="http://schemas.openxmlformats.org/package/2006/relationships"><Relationship Id="rId3" Type="http://schemas.microsoft.com/office/2018/10/relationships/comments" Target="../comments/modernComment_18F_149A0B1E.xm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microsoft.com/office/2018/10/relationships/comments" Target="../comments/modernComment_151_93E8EC46.xml"/><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3" Type="http://schemas.microsoft.com/office/2018/10/relationships/comments" Target="../comments/modernComment_190_BEFBD0E3.xml"/><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3" Type="http://schemas.microsoft.com/office/2018/10/relationships/comments" Target="../comments/modernComment_153_B25E5F58.xml"/><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microsoft.com/office/2018/10/relationships/comments" Target="../comments/modernComment_191_E62D23B5.xml"/><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78.xml.rels><?xml version="1.0" encoding="UTF-8" standalone="yes"?>
<Relationships xmlns="http://schemas.openxmlformats.org/package/2006/relationships"><Relationship Id="rId3" Type="http://schemas.microsoft.com/office/2018/10/relationships/comments" Target="../comments/modernComment_150_A6816F35.xml"/><Relationship Id="rId2" Type="http://schemas.openxmlformats.org/officeDocument/2006/relationships/notesSlide" Target="../notesSlides/notesSlide71.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6.jpeg"/></Relationships>
</file>

<file path=ppt/slides/_rels/slide79.xml.rels><?xml version="1.0" encoding="UTF-8" standalone="yes"?>
<Relationships xmlns="http://schemas.openxmlformats.org/package/2006/relationships"><Relationship Id="rId3" Type="http://schemas.microsoft.com/office/2018/10/relationships/comments" Target="../comments/modernComment_192_966EE28E.xml"/><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microsoft.com/office/2018/10/relationships/comments" Target="../comments/modernComment_196_48032009.xml"/><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81.xml.rels><?xml version="1.0" encoding="UTF-8" standalone="yes"?>
<Relationships xmlns="http://schemas.openxmlformats.org/package/2006/relationships"><Relationship Id="rId3" Type="http://schemas.microsoft.com/office/2018/10/relationships/comments" Target="../comments/modernComment_152_839B1609.xml"/><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8.jpg"/></Relationships>
</file>

<file path=ppt/slides/_rels/slide82.xml.rels><?xml version="1.0" encoding="UTF-8" standalone="yes"?>
<Relationships xmlns="http://schemas.openxmlformats.org/package/2006/relationships"><Relationship Id="rId3" Type="http://schemas.microsoft.com/office/2018/10/relationships/comments" Target="../comments/modernComment_193_42C98C73.xml"/><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83.xml.rels><?xml version="1.0" encoding="UTF-8" standalone="yes"?>
<Relationships xmlns="http://schemas.openxmlformats.org/package/2006/relationships"><Relationship Id="rId3" Type="http://schemas.microsoft.com/office/2018/10/relationships/comments" Target="../comments/modernComment_154_5748DE33.xml"/><Relationship Id="rId2" Type="http://schemas.openxmlformats.org/officeDocument/2006/relationships/notesSlide" Target="../notesSlides/notesSlide76.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84.xml.rels><?xml version="1.0" encoding="UTF-8" standalone="yes"?>
<Relationships xmlns="http://schemas.openxmlformats.org/package/2006/relationships"><Relationship Id="rId3" Type="http://schemas.microsoft.com/office/2018/10/relationships/comments" Target="../comments/modernComment_194_B0BF58C4.xml"/><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85.xml.rels><?xml version="1.0" encoding="UTF-8" standalone="yes"?>
<Relationships xmlns="http://schemas.openxmlformats.org/package/2006/relationships"><Relationship Id="rId3" Type="http://schemas.microsoft.com/office/2018/10/relationships/comments" Target="../comments/modernComment_14F_F2FBC4B6.xml"/><Relationship Id="rId2" Type="http://schemas.openxmlformats.org/officeDocument/2006/relationships/notesSlide" Target="../notesSlides/notesSlide78.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3" Type="http://schemas.microsoft.com/office/2018/10/relationships/comments" Target="../comments/modernComment_123_0.xml"/><Relationship Id="rId2" Type="http://schemas.openxmlformats.org/officeDocument/2006/relationships/notesSlide" Target="../notesSlides/notesSlide79.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4"/>
          <p:cNvSpPr txBox="1">
            <a:spLocks noGrp="1"/>
          </p:cNvSpPr>
          <p:nvPr>
            <p:ph type="subTitle" idx="1"/>
          </p:nvPr>
        </p:nvSpPr>
        <p:spPr>
          <a:xfrm>
            <a:off x="4978288" y="3674480"/>
            <a:ext cx="3003300" cy="5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Aviwe Qata</a:t>
            </a:r>
            <a:endParaRPr dirty="0"/>
          </a:p>
        </p:txBody>
      </p:sp>
      <p:sp>
        <p:nvSpPr>
          <p:cNvPr id="369" name="Google Shape;369;p34"/>
          <p:cNvSpPr txBox="1">
            <a:spLocks noGrp="1"/>
          </p:cNvSpPr>
          <p:nvPr>
            <p:ph type="ctrTitle"/>
          </p:nvPr>
        </p:nvSpPr>
        <p:spPr>
          <a:xfrm>
            <a:off x="4550488" y="1381749"/>
            <a:ext cx="3858900" cy="237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solidFill>
                  <a:schemeClr val="dk2"/>
                </a:solidFill>
              </a:rPr>
              <a:t>How To Speak Tech and</a:t>
            </a:r>
            <a:br>
              <a:rPr lang="en" sz="3600" dirty="0">
                <a:solidFill>
                  <a:schemeClr val="dk2"/>
                </a:solidFill>
              </a:rPr>
            </a:br>
            <a:r>
              <a:rPr lang="en" sz="3600" dirty="0"/>
              <a:t>What To Expect From a Tech Career</a:t>
            </a:r>
            <a:endParaRPr sz="3600" dirty="0"/>
          </a:p>
        </p:txBody>
      </p:sp>
      <p:grpSp>
        <p:nvGrpSpPr>
          <p:cNvPr id="370" name="Google Shape;370;p34"/>
          <p:cNvGrpSpPr/>
          <p:nvPr/>
        </p:nvGrpSpPr>
        <p:grpSpPr>
          <a:xfrm rot="-2700000">
            <a:off x="-772214" y="309720"/>
            <a:ext cx="5590296" cy="5065949"/>
            <a:chOff x="-590550" y="1086975"/>
            <a:chExt cx="5590350" cy="5065998"/>
          </a:xfrm>
        </p:grpSpPr>
        <p:sp>
          <p:nvSpPr>
            <p:cNvPr id="371" name="Google Shape;371;p34"/>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34"/>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a:off x="335050" y="4213350"/>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368;p34">
            <a:extLst>
              <a:ext uri="{FF2B5EF4-FFF2-40B4-BE49-F238E27FC236}">
                <a16:creationId xmlns:a16="http://schemas.microsoft.com/office/drawing/2014/main" id="{AA94D156-2E39-B6A8-D218-223111DB006F}"/>
              </a:ext>
            </a:extLst>
          </p:cNvPr>
          <p:cNvSpPr txBox="1">
            <a:spLocks/>
          </p:cNvSpPr>
          <p:nvPr/>
        </p:nvSpPr>
        <p:spPr>
          <a:xfrm>
            <a:off x="5854940" y="4252580"/>
            <a:ext cx="1372854"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r>
              <a:rPr lang="en-ZA" sz="1000" dirty="0">
                <a:solidFill>
                  <a:schemeClr val="bg1">
                    <a:lumMod val="50000"/>
                  </a:schemeClr>
                </a:solidFill>
              </a:rPr>
              <a:t>22 February 2023</a:t>
            </a:r>
          </a:p>
        </p:txBody>
      </p:sp>
      <p:pic>
        <p:nvPicPr>
          <p:cNvPr id="1028" name="Picture 4" descr="How women in tech can embrace digital upheaval">
            <a:extLst>
              <a:ext uri="{FF2B5EF4-FFF2-40B4-BE49-F238E27FC236}">
                <a16:creationId xmlns:a16="http://schemas.microsoft.com/office/drawing/2014/main" id="{287D246E-3611-8C01-899B-785D34FD41D2}"/>
              </a:ext>
            </a:extLst>
          </p:cNvPr>
          <p:cNvPicPr>
            <a:picLocks noGrp="1" noChangeAspect="1" noChangeArrowheads="1"/>
          </p:cNvPicPr>
          <p:nvPr>
            <p:ph type="pic" idx="2"/>
          </p:nvPr>
        </p:nvPicPr>
        <p:blipFill>
          <a:blip r:embed="rId4">
            <a:extLst>
              <a:ext uri="{28A0092B-C50C-407E-A947-70E740481C1C}">
                <a14:useLocalDpi xmlns:a14="http://schemas.microsoft.com/office/drawing/2010/main" val="0"/>
              </a:ext>
            </a:extLst>
          </a:blip>
          <a:srcRect l="25871" r="25871"/>
          <a:stretch>
            <a:fillRect/>
          </a:stretch>
        </p:blipFill>
        <p:spPr bwMode="auto">
          <a:xfrm>
            <a:off x="677787" y="469442"/>
            <a:ext cx="2936100" cy="4059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3"/>
        <p:cNvGrpSpPr/>
        <p:nvPr/>
      </p:nvGrpSpPr>
      <p:grpSpPr>
        <a:xfrm>
          <a:off x="0" y="0"/>
          <a:ext cx="0" cy="0"/>
          <a:chOff x="0" y="0"/>
          <a:chExt cx="0" cy="0"/>
        </a:xfrm>
      </p:grpSpPr>
      <p:pic>
        <p:nvPicPr>
          <p:cNvPr id="2" name="Picture 1">
            <a:extLst>
              <a:ext uri="{FF2B5EF4-FFF2-40B4-BE49-F238E27FC236}">
                <a16:creationId xmlns:a16="http://schemas.microsoft.com/office/drawing/2014/main" id="{51BDB058-E3AD-CA0A-3A66-685768B3C499}"/>
              </a:ext>
            </a:extLst>
          </p:cNvPr>
          <p:cNvPicPr>
            <a:picLocks noChangeAspect="1"/>
          </p:cNvPicPr>
          <p:nvPr/>
        </p:nvPicPr>
        <p:blipFill>
          <a:blip r:embed="rId4"/>
          <a:stretch>
            <a:fillRect/>
          </a:stretch>
        </p:blipFill>
        <p:spPr>
          <a:xfrm>
            <a:off x="0" y="0"/>
            <a:ext cx="9144000" cy="5143500"/>
          </a:xfrm>
          <a:prstGeom prst="rect">
            <a:avLst/>
          </a:prstGeom>
        </p:spPr>
      </p:pic>
      <p:sp>
        <p:nvSpPr>
          <p:cNvPr id="574" name="Google Shape;574;p48"/>
          <p:cNvSpPr txBox="1">
            <a:spLocks noGrp="1"/>
          </p:cNvSpPr>
          <p:nvPr>
            <p:ph type="title"/>
          </p:nvPr>
        </p:nvSpPr>
        <p:spPr>
          <a:xfrm>
            <a:off x="2389632" y="0"/>
            <a:ext cx="6754368" cy="129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t>Software Development Life Cycle (SDLC)</a:t>
            </a:r>
            <a:endParaRPr dirty="0"/>
          </a:p>
        </p:txBody>
      </p:sp>
      <p:sp>
        <p:nvSpPr>
          <p:cNvPr id="8" name="Google Shape;428;p39">
            <a:extLst>
              <a:ext uri="{FF2B5EF4-FFF2-40B4-BE49-F238E27FC236}">
                <a16:creationId xmlns:a16="http://schemas.microsoft.com/office/drawing/2014/main" id="{74899DB9-0308-076F-512E-16BD4BCDE680}"/>
              </a:ext>
            </a:extLst>
          </p:cNvPr>
          <p:cNvSpPr txBox="1">
            <a:spLocks/>
          </p:cNvSpPr>
          <p:nvPr/>
        </p:nvSpPr>
        <p:spPr>
          <a:xfrm flipH="1">
            <a:off x="0" y="0"/>
            <a:ext cx="2267712" cy="129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500" dirty="0">
                <a:solidFill>
                  <a:schemeClr val="bg2"/>
                </a:solidFill>
                <a:latin typeface="Poppins ExtraBold" panose="00000900000000000000" pitchFamily="2" charset="0"/>
                <a:cs typeface="Poppins ExtraBold" panose="00000900000000000000" pitchFamily="2" charset="0"/>
              </a:rPr>
              <a:t>02.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705F83-6B1A-CCE3-BEC8-0CBBEB05430B}"/>
              </a:ext>
            </a:extLst>
          </p:cNvPr>
          <p:cNvPicPr>
            <a:picLocks noChangeAspect="1"/>
          </p:cNvPicPr>
          <p:nvPr/>
        </p:nvPicPr>
        <p:blipFill>
          <a:blip r:embed="rId3"/>
          <a:stretch>
            <a:fillRect/>
          </a:stretch>
        </p:blipFill>
        <p:spPr>
          <a:xfrm>
            <a:off x="0" y="0"/>
            <a:ext cx="9144000" cy="5143500"/>
          </a:xfrm>
          <a:prstGeom prst="rect">
            <a:avLst/>
          </a:prstGeom>
        </p:spPr>
      </p:pic>
      <p:sp>
        <p:nvSpPr>
          <p:cNvPr id="2" name="Google Shape;368;p34">
            <a:extLst>
              <a:ext uri="{FF2B5EF4-FFF2-40B4-BE49-F238E27FC236}">
                <a16:creationId xmlns:a16="http://schemas.microsoft.com/office/drawing/2014/main" id="{582B9838-6D01-1006-23A5-F5BBFD84EC67}"/>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Tree>
    <p:extLst>
      <p:ext uri="{BB962C8B-B14F-4D97-AF65-F5344CB8AC3E}">
        <p14:creationId xmlns:p14="http://schemas.microsoft.com/office/powerpoint/2010/main" val="2350391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p46"/>
          <p:cNvGrpSpPr/>
          <p:nvPr/>
        </p:nvGrpSpPr>
        <p:grpSpPr>
          <a:xfrm rot="-2700000">
            <a:off x="5489410" y="2063455"/>
            <a:ext cx="4873618" cy="4416492"/>
            <a:chOff x="-590550" y="1086975"/>
            <a:chExt cx="5590350" cy="5065998"/>
          </a:xfrm>
        </p:grpSpPr>
        <p:sp>
          <p:nvSpPr>
            <p:cNvPr id="548" name="Google Shape;548;p46"/>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6"/>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6"/>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46"/>
          <p:cNvSpPr txBox="1">
            <a:spLocks noGrp="1"/>
          </p:cNvSpPr>
          <p:nvPr>
            <p:ph type="title"/>
          </p:nvPr>
        </p:nvSpPr>
        <p:spPr>
          <a:xfrm>
            <a:off x="526278" y="405939"/>
            <a:ext cx="4515900" cy="114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Scenario!</a:t>
            </a:r>
            <a:endParaRPr dirty="0">
              <a:solidFill>
                <a:schemeClr val="bg2"/>
              </a:solidFill>
            </a:endParaRPr>
          </a:p>
        </p:txBody>
      </p:sp>
      <p:sp>
        <p:nvSpPr>
          <p:cNvPr id="2" name="Slide Number Placeholder 1">
            <a:extLst>
              <a:ext uri="{FF2B5EF4-FFF2-40B4-BE49-F238E27FC236}">
                <a16:creationId xmlns:a16="http://schemas.microsoft.com/office/drawing/2014/main" id="{A86C84EA-3494-4285-86F4-F04CB5D02CC6}"/>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12</a:t>
            </a:fld>
            <a:endParaRPr lang="en-US"/>
          </a:p>
        </p:txBody>
      </p:sp>
      <p:sp>
        <p:nvSpPr>
          <p:cNvPr id="4" name="Google Shape;368;p34">
            <a:extLst>
              <a:ext uri="{FF2B5EF4-FFF2-40B4-BE49-F238E27FC236}">
                <a16:creationId xmlns:a16="http://schemas.microsoft.com/office/drawing/2014/main" id="{541A18D6-5CA4-1F3B-357F-1CE25B389AEC}"/>
              </a:ext>
            </a:extLst>
          </p:cNvPr>
          <p:cNvSpPr txBox="1">
            <a:spLocks/>
          </p:cNvSpPr>
          <p:nvPr/>
        </p:nvSpPr>
        <p:spPr>
          <a:xfrm>
            <a:off x="712050" y="222184"/>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
        <p:nvSpPr>
          <p:cNvPr id="9" name="Google Shape;458;p42">
            <a:extLst>
              <a:ext uri="{FF2B5EF4-FFF2-40B4-BE49-F238E27FC236}">
                <a16:creationId xmlns:a16="http://schemas.microsoft.com/office/drawing/2014/main" id="{572CB121-66AF-FB4F-41EF-B95121F158E8}"/>
              </a:ext>
            </a:extLst>
          </p:cNvPr>
          <p:cNvSpPr txBox="1">
            <a:spLocks/>
          </p:cNvSpPr>
          <p:nvPr/>
        </p:nvSpPr>
        <p:spPr>
          <a:xfrm>
            <a:off x="526278" y="1909703"/>
            <a:ext cx="5233499" cy="17478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2000" b="0" dirty="0"/>
              <a:t>Bob is moving to Japan, and he would like a friendship application that will help him meet new people in Japan. Using the SDLC let's create the various steps that can help Bob achieve this application </a:t>
            </a:r>
          </a:p>
        </p:txBody>
      </p:sp>
    </p:spTree>
    <p:extLst>
      <p:ext uri="{BB962C8B-B14F-4D97-AF65-F5344CB8AC3E}">
        <p14:creationId xmlns:p14="http://schemas.microsoft.com/office/powerpoint/2010/main" val="2432856678"/>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8EB38C-9EF4-644B-AD7D-12B48CA084E3}"/>
              </a:ext>
            </a:extLst>
          </p:cNvPr>
          <p:cNvSpPr>
            <a:spLocks noGrp="1"/>
          </p:cNvSpPr>
          <p:nvPr>
            <p:ph type="title"/>
          </p:nvPr>
        </p:nvSpPr>
        <p:spPr/>
        <p:txBody>
          <a:bodyPr/>
          <a:lstStyle/>
          <a:p>
            <a:r>
              <a:rPr lang="en-US" dirty="0"/>
              <a:t>Planning Stage</a:t>
            </a:r>
            <a:endParaRPr lang="en-ZA" dirty="0"/>
          </a:p>
        </p:txBody>
      </p:sp>
      <p:sp>
        <p:nvSpPr>
          <p:cNvPr id="5" name="Google Shape;482;p43">
            <a:extLst>
              <a:ext uri="{FF2B5EF4-FFF2-40B4-BE49-F238E27FC236}">
                <a16:creationId xmlns:a16="http://schemas.microsoft.com/office/drawing/2014/main" id="{13822361-647D-3F71-4C0D-75D03FF55396}"/>
              </a:ext>
            </a:extLst>
          </p:cNvPr>
          <p:cNvSpPr txBox="1">
            <a:spLocks/>
          </p:cNvSpPr>
          <p:nvPr/>
        </p:nvSpPr>
        <p:spPr>
          <a:xfrm>
            <a:off x="1997290" y="1864600"/>
            <a:ext cx="2568000" cy="817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dirty="0"/>
          </a:p>
        </p:txBody>
      </p:sp>
      <p:sp>
        <p:nvSpPr>
          <p:cNvPr id="6" name="Google Shape;458;p42">
            <a:extLst>
              <a:ext uri="{FF2B5EF4-FFF2-40B4-BE49-F238E27FC236}">
                <a16:creationId xmlns:a16="http://schemas.microsoft.com/office/drawing/2014/main" id="{7023C08C-242D-DDB0-07B5-30485561D975}"/>
              </a:ext>
            </a:extLst>
          </p:cNvPr>
          <p:cNvSpPr txBox="1">
            <a:spLocks/>
          </p:cNvSpPr>
          <p:nvPr/>
        </p:nvSpPr>
        <p:spPr>
          <a:xfrm>
            <a:off x="998018" y="436732"/>
            <a:ext cx="7161388" cy="195773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ZA" sz="2000" b="0" dirty="0"/>
              <a:t>Define the problem and scope of any existing systems</a:t>
            </a:r>
          </a:p>
        </p:txBody>
      </p:sp>
      <p:sp>
        <p:nvSpPr>
          <p:cNvPr id="12" name="Google Shape;368;p34">
            <a:extLst>
              <a:ext uri="{FF2B5EF4-FFF2-40B4-BE49-F238E27FC236}">
                <a16:creationId xmlns:a16="http://schemas.microsoft.com/office/drawing/2014/main" id="{9E06A190-4269-1E72-05ED-413869DE797F}"/>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Tree>
    <p:extLst>
      <p:ext uri="{BB962C8B-B14F-4D97-AF65-F5344CB8AC3E}">
        <p14:creationId xmlns:p14="http://schemas.microsoft.com/office/powerpoint/2010/main" val="1529158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8EB38C-9EF4-644B-AD7D-12B48CA084E3}"/>
              </a:ext>
            </a:extLst>
          </p:cNvPr>
          <p:cNvSpPr>
            <a:spLocks noGrp="1"/>
          </p:cNvSpPr>
          <p:nvPr>
            <p:ph type="title"/>
          </p:nvPr>
        </p:nvSpPr>
        <p:spPr/>
        <p:txBody>
          <a:bodyPr/>
          <a:lstStyle/>
          <a:p>
            <a:r>
              <a:rPr lang="en-US" dirty="0"/>
              <a:t>Planning Stage</a:t>
            </a:r>
            <a:endParaRPr lang="en-ZA" dirty="0"/>
          </a:p>
        </p:txBody>
      </p:sp>
      <p:sp>
        <p:nvSpPr>
          <p:cNvPr id="5" name="Google Shape;482;p43">
            <a:extLst>
              <a:ext uri="{FF2B5EF4-FFF2-40B4-BE49-F238E27FC236}">
                <a16:creationId xmlns:a16="http://schemas.microsoft.com/office/drawing/2014/main" id="{13822361-647D-3F71-4C0D-75D03FF55396}"/>
              </a:ext>
            </a:extLst>
          </p:cNvPr>
          <p:cNvSpPr txBox="1">
            <a:spLocks/>
          </p:cNvSpPr>
          <p:nvPr/>
        </p:nvSpPr>
        <p:spPr>
          <a:xfrm>
            <a:off x="1997290" y="1864600"/>
            <a:ext cx="2568000" cy="817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dirty="0"/>
          </a:p>
        </p:txBody>
      </p:sp>
      <p:sp>
        <p:nvSpPr>
          <p:cNvPr id="6" name="Google Shape;458;p42">
            <a:extLst>
              <a:ext uri="{FF2B5EF4-FFF2-40B4-BE49-F238E27FC236}">
                <a16:creationId xmlns:a16="http://schemas.microsoft.com/office/drawing/2014/main" id="{7023C08C-242D-DDB0-07B5-30485561D975}"/>
              </a:ext>
            </a:extLst>
          </p:cNvPr>
          <p:cNvSpPr txBox="1">
            <a:spLocks/>
          </p:cNvSpPr>
          <p:nvPr/>
        </p:nvSpPr>
        <p:spPr>
          <a:xfrm>
            <a:off x="1525412" y="1424950"/>
            <a:ext cx="5121571" cy="6256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2000" b="0" dirty="0"/>
              <a:t>T</a:t>
            </a:r>
            <a:r>
              <a:rPr lang="en-ZA" sz="2000" b="0" dirty="0"/>
              <a:t>he purpose of the application</a:t>
            </a:r>
          </a:p>
        </p:txBody>
      </p:sp>
      <p:sp>
        <p:nvSpPr>
          <p:cNvPr id="12" name="Google Shape;368;p34">
            <a:extLst>
              <a:ext uri="{FF2B5EF4-FFF2-40B4-BE49-F238E27FC236}">
                <a16:creationId xmlns:a16="http://schemas.microsoft.com/office/drawing/2014/main" id="{9E06A190-4269-1E72-05ED-413869DE797F}"/>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Tree>
    <p:extLst>
      <p:ext uri="{BB962C8B-B14F-4D97-AF65-F5344CB8AC3E}">
        <p14:creationId xmlns:p14="http://schemas.microsoft.com/office/powerpoint/2010/main" val="234311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8EB38C-9EF4-644B-AD7D-12B48CA084E3}"/>
              </a:ext>
            </a:extLst>
          </p:cNvPr>
          <p:cNvSpPr>
            <a:spLocks noGrp="1"/>
          </p:cNvSpPr>
          <p:nvPr>
            <p:ph type="title"/>
          </p:nvPr>
        </p:nvSpPr>
        <p:spPr/>
        <p:txBody>
          <a:bodyPr/>
          <a:lstStyle/>
          <a:p>
            <a:r>
              <a:rPr lang="en-US" dirty="0"/>
              <a:t>Planning Stage</a:t>
            </a:r>
            <a:endParaRPr lang="en-ZA" dirty="0"/>
          </a:p>
        </p:txBody>
      </p:sp>
      <p:sp>
        <p:nvSpPr>
          <p:cNvPr id="5" name="Google Shape;482;p43">
            <a:extLst>
              <a:ext uri="{FF2B5EF4-FFF2-40B4-BE49-F238E27FC236}">
                <a16:creationId xmlns:a16="http://schemas.microsoft.com/office/drawing/2014/main" id="{13822361-647D-3F71-4C0D-75D03FF55396}"/>
              </a:ext>
            </a:extLst>
          </p:cNvPr>
          <p:cNvSpPr txBox="1">
            <a:spLocks/>
          </p:cNvSpPr>
          <p:nvPr/>
        </p:nvSpPr>
        <p:spPr>
          <a:xfrm>
            <a:off x="1997290" y="1864600"/>
            <a:ext cx="2568000" cy="817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dirty="0"/>
          </a:p>
        </p:txBody>
      </p:sp>
      <p:sp>
        <p:nvSpPr>
          <p:cNvPr id="6" name="Google Shape;458;p42">
            <a:extLst>
              <a:ext uri="{FF2B5EF4-FFF2-40B4-BE49-F238E27FC236}">
                <a16:creationId xmlns:a16="http://schemas.microsoft.com/office/drawing/2014/main" id="{7023C08C-242D-DDB0-07B5-30485561D975}"/>
              </a:ext>
            </a:extLst>
          </p:cNvPr>
          <p:cNvSpPr txBox="1">
            <a:spLocks/>
          </p:cNvSpPr>
          <p:nvPr/>
        </p:nvSpPr>
        <p:spPr>
          <a:xfrm>
            <a:off x="1091659" y="1596361"/>
            <a:ext cx="6258709" cy="23921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ZA" sz="2000" b="0" dirty="0"/>
              <a:t>Working out cost estimation with stakeholders </a:t>
            </a:r>
          </a:p>
        </p:txBody>
      </p:sp>
      <p:sp>
        <p:nvSpPr>
          <p:cNvPr id="12" name="Google Shape;368;p34">
            <a:extLst>
              <a:ext uri="{FF2B5EF4-FFF2-40B4-BE49-F238E27FC236}">
                <a16:creationId xmlns:a16="http://schemas.microsoft.com/office/drawing/2014/main" id="{9E06A190-4269-1E72-05ED-413869DE797F}"/>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Tree>
    <p:extLst>
      <p:ext uri="{BB962C8B-B14F-4D97-AF65-F5344CB8AC3E}">
        <p14:creationId xmlns:p14="http://schemas.microsoft.com/office/powerpoint/2010/main" val="958429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8EB38C-9EF4-644B-AD7D-12B48CA084E3}"/>
              </a:ext>
            </a:extLst>
          </p:cNvPr>
          <p:cNvSpPr>
            <a:spLocks noGrp="1"/>
          </p:cNvSpPr>
          <p:nvPr>
            <p:ph type="title"/>
          </p:nvPr>
        </p:nvSpPr>
        <p:spPr/>
        <p:txBody>
          <a:bodyPr/>
          <a:lstStyle/>
          <a:p>
            <a:r>
              <a:rPr lang="en-US" dirty="0"/>
              <a:t>Planning Stage</a:t>
            </a:r>
            <a:endParaRPr lang="en-ZA" dirty="0"/>
          </a:p>
        </p:txBody>
      </p:sp>
      <p:sp>
        <p:nvSpPr>
          <p:cNvPr id="5" name="Google Shape;482;p43">
            <a:extLst>
              <a:ext uri="{FF2B5EF4-FFF2-40B4-BE49-F238E27FC236}">
                <a16:creationId xmlns:a16="http://schemas.microsoft.com/office/drawing/2014/main" id="{13822361-647D-3F71-4C0D-75D03FF55396}"/>
              </a:ext>
            </a:extLst>
          </p:cNvPr>
          <p:cNvSpPr txBox="1">
            <a:spLocks/>
          </p:cNvSpPr>
          <p:nvPr/>
        </p:nvSpPr>
        <p:spPr>
          <a:xfrm>
            <a:off x="1997290" y="1864600"/>
            <a:ext cx="2568000" cy="817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dirty="0"/>
          </a:p>
        </p:txBody>
      </p:sp>
      <p:sp>
        <p:nvSpPr>
          <p:cNvPr id="6" name="Google Shape;458;p42">
            <a:extLst>
              <a:ext uri="{FF2B5EF4-FFF2-40B4-BE49-F238E27FC236}">
                <a16:creationId xmlns:a16="http://schemas.microsoft.com/office/drawing/2014/main" id="{7023C08C-242D-DDB0-07B5-30485561D975}"/>
              </a:ext>
            </a:extLst>
          </p:cNvPr>
          <p:cNvSpPr txBox="1">
            <a:spLocks/>
          </p:cNvSpPr>
          <p:nvPr/>
        </p:nvSpPr>
        <p:spPr>
          <a:xfrm>
            <a:off x="1374207" y="1535548"/>
            <a:ext cx="5152251" cy="2767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ZA" sz="2000" b="0" dirty="0"/>
              <a:t>Defining and understanding timelines </a:t>
            </a:r>
          </a:p>
        </p:txBody>
      </p:sp>
      <p:sp>
        <p:nvSpPr>
          <p:cNvPr id="12" name="Google Shape;368;p34">
            <a:extLst>
              <a:ext uri="{FF2B5EF4-FFF2-40B4-BE49-F238E27FC236}">
                <a16:creationId xmlns:a16="http://schemas.microsoft.com/office/drawing/2014/main" id="{9E06A190-4269-1E72-05ED-413869DE797F}"/>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Tree>
    <p:extLst>
      <p:ext uri="{BB962C8B-B14F-4D97-AF65-F5344CB8AC3E}">
        <p14:creationId xmlns:p14="http://schemas.microsoft.com/office/powerpoint/2010/main" val="964117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BB38D4-977B-DAB8-0049-5D2558DAA872}"/>
              </a:ext>
            </a:extLst>
          </p:cNvPr>
          <p:cNvSpPr>
            <a:spLocks noGrp="1"/>
          </p:cNvSpPr>
          <p:nvPr>
            <p:ph type="title"/>
          </p:nvPr>
        </p:nvSpPr>
        <p:spPr/>
        <p:txBody>
          <a:bodyPr/>
          <a:lstStyle/>
          <a:p>
            <a:r>
              <a:rPr lang="en-US" dirty="0"/>
              <a:t>Analysis Stage</a:t>
            </a:r>
            <a:endParaRPr lang="en-ZA" dirty="0"/>
          </a:p>
        </p:txBody>
      </p:sp>
      <p:sp>
        <p:nvSpPr>
          <p:cNvPr id="4" name="Google Shape;368;p34">
            <a:extLst>
              <a:ext uri="{FF2B5EF4-FFF2-40B4-BE49-F238E27FC236}">
                <a16:creationId xmlns:a16="http://schemas.microsoft.com/office/drawing/2014/main" id="{AC248E2B-3268-4EAC-7232-516FA979392D}"/>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
        <p:nvSpPr>
          <p:cNvPr id="5" name="Google Shape;458;p42">
            <a:extLst>
              <a:ext uri="{FF2B5EF4-FFF2-40B4-BE49-F238E27FC236}">
                <a16:creationId xmlns:a16="http://schemas.microsoft.com/office/drawing/2014/main" id="{7750FDE2-D1B3-B67E-6CB5-A68613907A7F}"/>
              </a:ext>
            </a:extLst>
          </p:cNvPr>
          <p:cNvSpPr txBox="1">
            <a:spLocks/>
          </p:cNvSpPr>
          <p:nvPr/>
        </p:nvSpPr>
        <p:spPr>
          <a:xfrm>
            <a:off x="635129" y="1173996"/>
            <a:ext cx="7795646" cy="11841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342900" indent="-342900">
              <a:buFont typeface="Arial" panose="020B0604020202020204" pitchFamily="34" charset="0"/>
              <a:buChar char="•"/>
            </a:pPr>
            <a:endParaRPr lang="en-US" sz="2000" b="0" dirty="0"/>
          </a:p>
          <a:p>
            <a:pPr marL="0" indent="0"/>
            <a:r>
              <a:rPr lang="en-US" sz="2000" b="0" dirty="0"/>
              <a:t>Eliciting all the specific details required for the new system </a:t>
            </a:r>
          </a:p>
        </p:txBody>
      </p:sp>
    </p:spTree>
    <p:extLst>
      <p:ext uri="{BB962C8B-B14F-4D97-AF65-F5344CB8AC3E}">
        <p14:creationId xmlns:p14="http://schemas.microsoft.com/office/powerpoint/2010/main" val="3538748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BB38D4-977B-DAB8-0049-5D2558DAA872}"/>
              </a:ext>
            </a:extLst>
          </p:cNvPr>
          <p:cNvSpPr>
            <a:spLocks noGrp="1"/>
          </p:cNvSpPr>
          <p:nvPr>
            <p:ph type="title"/>
          </p:nvPr>
        </p:nvSpPr>
        <p:spPr/>
        <p:txBody>
          <a:bodyPr/>
          <a:lstStyle/>
          <a:p>
            <a:r>
              <a:rPr lang="en-US" dirty="0"/>
              <a:t>Analysis Stage</a:t>
            </a:r>
            <a:endParaRPr lang="en-ZA" dirty="0"/>
          </a:p>
        </p:txBody>
      </p:sp>
      <p:sp>
        <p:nvSpPr>
          <p:cNvPr id="4" name="Google Shape;368;p34">
            <a:extLst>
              <a:ext uri="{FF2B5EF4-FFF2-40B4-BE49-F238E27FC236}">
                <a16:creationId xmlns:a16="http://schemas.microsoft.com/office/drawing/2014/main" id="{AC248E2B-3268-4EAC-7232-516FA979392D}"/>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
        <p:nvSpPr>
          <p:cNvPr id="5" name="Google Shape;458;p42">
            <a:extLst>
              <a:ext uri="{FF2B5EF4-FFF2-40B4-BE49-F238E27FC236}">
                <a16:creationId xmlns:a16="http://schemas.microsoft.com/office/drawing/2014/main" id="{7750FDE2-D1B3-B67E-6CB5-A68613907A7F}"/>
              </a:ext>
            </a:extLst>
          </p:cNvPr>
          <p:cNvSpPr txBox="1">
            <a:spLocks/>
          </p:cNvSpPr>
          <p:nvPr/>
        </p:nvSpPr>
        <p:spPr>
          <a:xfrm>
            <a:off x="1500754" y="1056345"/>
            <a:ext cx="6588169" cy="832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342900" indent="-342900">
              <a:buFont typeface="Arial" panose="020B0604020202020204" pitchFamily="34" charset="0"/>
              <a:buChar char="•"/>
            </a:pPr>
            <a:endParaRPr lang="en-US" sz="2000" b="0" dirty="0"/>
          </a:p>
          <a:p>
            <a:pPr marL="0" indent="0"/>
            <a:r>
              <a:rPr lang="en-ZA" sz="2000" b="0" dirty="0"/>
              <a:t>The details about the end-user of the product </a:t>
            </a:r>
            <a:endParaRPr lang="en-US" sz="2000" b="0" dirty="0"/>
          </a:p>
        </p:txBody>
      </p:sp>
    </p:spTree>
    <p:extLst>
      <p:ext uri="{BB962C8B-B14F-4D97-AF65-F5344CB8AC3E}">
        <p14:creationId xmlns:p14="http://schemas.microsoft.com/office/powerpoint/2010/main" val="745302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BB38D4-977B-DAB8-0049-5D2558DAA872}"/>
              </a:ext>
            </a:extLst>
          </p:cNvPr>
          <p:cNvSpPr>
            <a:spLocks noGrp="1"/>
          </p:cNvSpPr>
          <p:nvPr>
            <p:ph type="title"/>
          </p:nvPr>
        </p:nvSpPr>
        <p:spPr/>
        <p:txBody>
          <a:bodyPr/>
          <a:lstStyle/>
          <a:p>
            <a:r>
              <a:rPr lang="en-US" dirty="0"/>
              <a:t>Analysis Stage</a:t>
            </a:r>
            <a:endParaRPr lang="en-ZA" dirty="0"/>
          </a:p>
        </p:txBody>
      </p:sp>
      <p:sp>
        <p:nvSpPr>
          <p:cNvPr id="4" name="Google Shape;368;p34">
            <a:extLst>
              <a:ext uri="{FF2B5EF4-FFF2-40B4-BE49-F238E27FC236}">
                <a16:creationId xmlns:a16="http://schemas.microsoft.com/office/drawing/2014/main" id="{AC248E2B-3268-4EAC-7232-516FA979392D}"/>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
        <p:nvSpPr>
          <p:cNvPr id="5" name="Google Shape;458;p42">
            <a:extLst>
              <a:ext uri="{FF2B5EF4-FFF2-40B4-BE49-F238E27FC236}">
                <a16:creationId xmlns:a16="http://schemas.microsoft.com/office/drawing/2014/main" id="{7750FDE2-D1B3-B67E-6CB5-A68613907A7F}"/>
              </a:ext>
            </a:extLst>
          </p:cNvPr>
          <p:cNvSpPr txBox="1">
            <a:spLocks/>
          </p:cNvSpPr>
          <p:nvPr/>
        </p:nvSpPr>
        <p:spPr>
          <a:xfrm>
            <a:off x="474884" y="1558813"/>
            <a:ext cx="8194231" cy="5974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342900" indent="-342900">
              <a:buFont typeface="Arial" panose="020B0604020202020204" pitchFamily="34" charset="0"/>
              <a:buChar char="•"/>
            </a:pPr>
            <a:endParaRPr lang="en-US" sz="2000" b="0" dirty="0"/>
          </a:p>
          <a:p>
            <a:pPr marL="0" indent="0"/>
            <a:r>
              <a:rPr lang="en-US" sz="2000" b="0" dirty="0"/>
              <a:t>Calibrating security protocols and performing risk analysis </a:t>
            </a:r>
          </a:p>
        </p:txBody>
      </p:sp>
    </p:spTree>
    <p:extLst>
      <p:ext uri="{BB962C8B-B14F-4D97-AF65-F5344CB8AC3E}">
        <p14:creationId xmlns:p14="http://schemas.microsoft.com/office/powerpoint/2010/main" val="1806636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B23A-29D1-4DC4-19FB-DB774BC2D244}"/>
              </a:ext>
            </a:extLst>
          </p:cNvPr>
          <p:cNvSpPr>
            <a:spLocks noGrp="1"/>
          </p:cNvSpPr>
          <p:nvPr>
            <p:ph type="title"/>
          </p:nvPr>
        </p:nvSpPr>
        <p:spPr>
          <a:xfrm flipH="1">
            <a:off x="1007958" y="2910662"/>
            <a:ext cx="4486800" cy="1352163"/>
          </a:xfrm>
        </p:spPr>
        <p:txBody>
          <a:bodyPr/>
          <a:lstStyle/>
          <a:p>
            <a:r>
              <a:rPr lang="en-US" dirty="0"/>
              <a:t>Aviwe </a:t>
            </a:r>
            <a:br>
              <a:rPr lang="en-US" dirty="0"/>
            </a:br>
            <a:r>
              <a:rPr lang="en-US" dirty="0"/>
              <a:t>Qata</a:t>
            </a:r>
            <a:endParaRPr lang="en-ZA" dirty="0"/>
          </a:p>
        </p:txBody>
      </p:sp>
      <p:pic>
        <p:nvPicPr>
          <p:cNvPr id="8" name="Picture Placeholder 7">
            <a:extLst>
              <a:ext uri="{FF2B5EF4-FFF2-40B4-BE49-F238E27FC236}">
                <a16:creationId xmlns:a16="http://schemas.microsoft.com/office/drawing/2014/main" id="{9CC46781-FD42-D645-2BBF-E86428E13632}"/>
              </a:ext>
            </a:extLst>
          </p:cNvPr>
          <p:cNvPicPr>
            <a:picLocks noGrp="1" noChangeAspect="1"/>
          </p:cNvPicPr>
          <p:nvPr>
            <p:ph type="pic" idx="3"/>
          </p:nvPr>
        </p:nvPicPr>
        <p:blipFill>
          <a:blip r:embed="rId3"/>
          <a:srcRect l="1699" r="1699"/>
          <a:stretch>
            <a:fillRect/>
          </a:stretch>
        </p:blipFill>
        <p:spPr/>
      </p:pic>
      <p:sp>
        <p:nvSpPr>
          <p:cNvPr id="6" name="Slide Number Placeholder 5">
            <a:extLst>
              <a:ext uri="{FF2B5EF4-FFF2-40B4-BE49-F238E27FC236}">
                <a16:creationId xmlns:a16="http://schemas.microsoft.com/office/drawing/2014/main" id="{FE140B8F-98CE-95B7-85BA-80BED484D54A}"/>
              </a:ext>
            </a:extLst>
          </p:cNvPr>
          <p:cNvSpPr>
            <a:spLocks noGrp="1"/>
          </p:cNvSpPr>
          <p:nvPr>
            <p:ph type="sldNum" sz="quarter" idx="4"/>
          </p:nvPr>
        </p:nvSpPr>
        <p:spPr/>
        <p:txBody>
          <a:bodyPr/>
          <a:lstStyle/>
          <a:p>
            <a:fld id="{9D6B7E9F-2B75-074E-A857-34F9CFC9C695}" type="slidenum">
              <a:rPr lang="en-US" smtClean="0"/>
              <a:pPr/>
              <a:t>2</a:t>
            </a:fld>
            <a:endParaRPr lang="en-US"/>
          </a:p>
        </p:txBody>
      </p:sp>
      <p:pic>
        <p:nvPicPr>
          <p:cNvPr id="9" name="Picture 14" descr="What We Think of Beyonce's 'Black Is King' - The New York Times">
            <a:extLst>
              <a:ext uri="{FF2B5EF4-FFF2-40B4-BE49-F238E27FC236}">
                <a16:creationId xmlns:a16="http://schemas.microsoft.com/office/drawing/2014/main" id="{45A18BF5-CCC9-4CF0-6276-DBA582BC0C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712170" cy="955964"/>
          </a:xfrm>
          <a:prstGeom prst="rect">
            <a:avLst/>
          </a:prstGeom>
          <a:extLst>
            <a:ext uri="{909E8E84-426E-40DD-AFC4-6F175D3DCCD1}">
              <a14:hiddenFill xmlns:a14="http://schemas.microsoft.com/office/drawing/2010/main">
                <a:solidFill>
                  <a:srgbClr val="FFFFFF"/>
                </a:solidFill>
              </a14:hiddenFill>
            </a:ext>
          </a:extLst>
        </p:spPr>
      </p:pic>
      <p:pic>
        <p:nvPicPr>
          <p:cNvPr id="10" name="Picture 8" descr="Beyoncé Health and Fitness Tips">
            <a:extLst>
              <a:ext uri="{FF2B5EF4-FFF2-40B4-BE49-F238E27FC236}">
                <a16:creationId xmlns:a16="http://schemas.microsoft.com/office/drawing/2014/main" id="{F3303D44-11B2-9284-457A-BE330ABC73C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0" y="3992975"/>
            <a:ext cx="1573309" cy="1150525"/>
          </a:xfrm>
          <a:prstGeom prst="rect">
            <a:avLst/>
          </a:prstGeom>
          <a:extLst>
            <a:ext uri="{909E8E84-426E-40DD-AFC4-6F175D3DCCD1}">
              <a14:hiddenFill xmlns:a14="http://schemas.microsoft.com/office/drawing/2010/main">
                <a:solidFill>
                  <a:srgbClr val="FFFFFF"/>
                </a:solidFill>
              </a14:hiddenFill>
            </a:ext>
          </a:extLst>
        </p:spPr>
      </p:pic>
      <p:pic>
        <p:nvPicPr>
          <p:cNvPr id="11" name="Picture 12" descr="Beyoncé: Homecoming: The Live Album Album Review | Pitchfork">
            <a:extLst>
              <a:ext uri="{FF2B5EF4-FFF2-40B4-BE49-F238E27FC236}">
                <a16:creationId xmlns:a16="http://schemas.microsoft.com/office/drawing/2014/main" id="{768EC5CE-B81E-5C8F-4F72-3DC7D6A1B973}"/>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0" y="2780678"/>
            <a:ext cx="1210962" cy="1212297"/>
          </a:xfrm>
          <a:prstGeom prst="rect">
            <a:avLst/>
          </a:prstGeom>
          <a:extLst>
            <a:ext uri="{909E8E84-426E-40DD-AFC4-6F175D3DCCD1}">
              <a14:hiddenFill xmlns:a14="http://schemas.microsoft.com/office/drawing/2010/main">
                <a:solidFill>
                  <a:srgbClr val="FFFFFF"/>
                </a:solidFill>
              </a14:hiddenFill>
            </a:ext>
          </a:extLst>
        </p:spPr>
      </p:pic>
      <p:pic>
        <p:nvPicPr>
          <p:cNvPr id="2050" name="Picture 2" descr="Beyoncé Adds 7 Dates To Renaissance World Tour 2023 – Complete Itinerary –  Deadline">
            <a:extLst>
              <a:ext uri="{FF2B5EF4-FFF2-40B4-BE49-F238E27FC236}">
                <a16:creationId xmlns:a16="http://schemas.microsoft.com/office/drawing/2014/main" id="{9E56B0A6-D8E7-D3FA-239D-98F72D8585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881037"/>
            <a:ext cx="3235253" cy="1899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896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BB38D4-977B-DAB8-0049-5D2558DAA872}"/>
              </a:ext>
            </a:extLst>
          </p:cNvPr>
          <p:cNvSpPr>
            <a:spLocks noGrp="1"/>
          </p:cNvSpPr>
          <p:nvPr>
            <p:ph type="title"/>
          </p:nvPr>
        </p:nvSpPr>
        <p:spPr/>
        <p:txBody>
          <a:bodyPr/>
          <a:lstStyle/>
          <a:p>
            <a:r>
              <a:rPr lang="en-US" dirty="0"/>
              <a:t>Analysis Stage</a:t>
            </a:r>
            <a:endParaRPr lang="en-ZA" dirty="0"/>
          </a:p>
        </p:txBody>
      </p:sp>
      <p:sp>
        <p:nvSpPr>
          <p:cNvPr id="4" name="Google Shape;368;p34">
            <a:extLst>
              <a:ext uri="{FF2B5EF4-FFF2-40B4-BE49-F238E27FC236}">
                <a16:creationId xmlns:a16="http://schemas.microsoft.com/office/drawing/2014/main" id="{AC248E2B-3268-4EAC-7232-516FA979392D}"/>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
        <p:nvSpPr>
          <p:cNvPr id="5" name="Google Shape;458;p42">
            <a:extLst>
              <a:ext uri="{FF2B5EF4-FFF2-40B4-BE49-F238E27FC236}">
                <a16:creationId xmlns:a16="http://schemas.microsoft.com/office/drawing/2014/main" id="{7750FDE2-D1B3-B67E-6CB5-A68613907A7F}"/>
              </a:ext>
            </a:extLst>
          </p:cNvPr>
          <p:cNvSpPr txBox="1">
            <a:spLocks/>
          </p:cNvSpPr>
          <p:nvPr/>
        </p:nvSpPr>
        <p:spPr>
          <a:xfrm>
            <a:off x="1699845" y="1055077"/>
            <a:ext cx="3985846" cy="92814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342900" indent="-342900">
              <a:buFont typeface="Arial" panose="020B0604020202020204" pitchFamily="34" charset="0"/>
              <a:buChar char="•"/>
            </a:pPr>
            <a:endParaRPr lang="en-US" sz="2000" b="0" dirty="0"/>
          </a:p>
          <a:p>
            <a:pPr marL="0" indent="0"/>
            <a:r>
              <a:rPr lang="en-US" sz="2000" b="0" dirty="0"/>
              <a:t>Documenting requirements </a:t>
            </a:r>
            <a:endParaRPr lang="en-ZA" sz="2000" b="0" dirty="0"/>
          </a:p>
        </p:txBody>
      </p:sp>
    </p:spTree>
    <p:extLst>
      <p:ext uri="{BB962C8B-B14F-4D97-AF65-F5344CB8AC3E}">
        <p14:creationId xmlns:p14="http://schemas.microsoft.com/office/powerpoint/2010/main" val="2371184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3C8E12-57AA-48C6-BF34-633B4058456B}"/>
              </a:ext>
            </a:extLst>
          </p:cNvPr>
          <p:cNvSpPr>
            <a:spLocks noGrp="1"/>
          </p:cNvSpPr>
          <p:nvPr>
            <p:ph type="title"/>
          </p:nvPr>
        </p:nvSpPr>
        <p:spPr/>
        <p:txBody>
          <a:bodyPr/>
          <a:lstStyle/>
          <a:p>
            <a:r>
              <a:rPr lang="en-US" dirty="0"/>
              <a:t>Design Stage</a:t>
            </a:r>
            <a:endParaRPr lang="en-ZA" dirty="0"/>
          </a:p>
        </p:txBody>
      </p:sp>
      <p:sp>
        <p:nvSpPr>
          <p:cNvPr id="4" name="Google Shape;368;p34">
            <a:extLst>
              <a:ext uri="{FF2B5EF4-FFF2-40B4-BE49-F238E27FC236}">
                <a16:creationId xmlns:a16="http://schemas.microsoft.com/office/drawing/2014/main" id="{235D1FFF-C246-4F27-BB1E-E9E40D966436}"/>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
        <p:nvSpPr>
          <p:cNvPr id="5" name="Google Shape;458;p42">
            <a:extLst>
              <a:ext uri="{FF2B5EF4-FFF2-40B4-BE49-F238E27FC236}">
                <a16:creationId xmlns:a16="http://schemas.microsoft.com/office/drawing/2014/main" id="{DFE79CBC-02E2-6A83-EE33-E8F6DE348B82}"/>
              </a:ext>
            </a:extLst>
          </p:cNvPr>
          <p:cNvSpPr txBox="1">
            <a:spLocks/>
          </p:cNvSpPr>
          <p:nvPr/>
        </p:nvSpPr>
        <p:spPr>
          <a:xfrm>
            <a:off x="1181556" y="1467487"/>
            <a:ext cx="6790135" cy="7481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2000" b="0" dirty="0"/>
              <a:t>Devise the system following analyst documentation </a:t>
            </a:r>
          </a:p>
        </p:txBody>
      </p:sp>
    </p:spTree>
    <p:extLst>
      <p:ext uri="{BB962C8B-B14F-4D97-AF65-F5344CB8AC3E}">
        <p14:creationId xmlns:p14="http://schemas.microsoft.com/office/powerpoint/2010/main" val="4141986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3C8E12-57AA-48C6-BF34-633B4058456B}"/>
              </a:ext>
            </a:extLst>
          </p:cNvPr>
          <p:cNvSpPr>
            <a:spLocks noGrp="1"/>
          </p:cNvSpPr>
          <p:nvPr>
            <p:ph type="title"/>
          </p:nvPr>
        </p:nvSpPr>
        <p:spPr/>
        <p:txBody>
          <a:bodyPr/>
          <a:lstStyle/>
          <a:p>
            <a:r>
              <a:rPr lang="en-US" dirty="0"/>
              <a:t>Design Stage</a:t>
            </a:r>
            <a:endParaRPr lang="en-ZA" dirty="0"/>
          </a:p>
        </p:txBody>
      </p:sp>
      <p:sp>
        <p:nvSpPr>
          <p:cNvPr id="4" name="Google Shape;368;p34">
            <a:extLst>
              <a:ext uri="{FF2B5EF4-FFF2-40B4-BE49-F238E27FC236}">
                <a16:creationId xmlns:a16="http://schemas.microsoft.com/office/drawing/2014/main" id="{235D1FFF-C246-4F27-BB1E-E9E40D966436}"/>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
        <p:nvSpPr>
          <p:cNvPr id="5" name="Google Shape;458;p42">
            <a:extLst>
              <a:ext uri="{FF2B5EF4-FFF2-40B4-BE49-F238E27FC236}">
                <a16:creationId xmlns:a16="http://schemas.microsoft.com/office/drawing/2014/main" id="{DFE79CBC-02E2-6A83-EE33-E8F6DE348B82}"/>
              </a:ext>
            </a:extLst>
          </p:cNvPr>
          <p:cNvSpPr txBox="1">
            <a:spLocks/>
          </p:cNvSpPr>
          <p:nvPr/>
        </p:nvSpPr>
        <p:spPr>
          <a:xfrm>
            <a:off x="1596946" y="891010"/>
            <a:ext cx="5708937" cy="129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2000" b="0" dirty="0"/>
              <a:t>Check feasibility with requirements </a:t>
            </a:r>
          </a:p>
        </p:txBody>
      </p:sp>
    </p:spTree>
    <p:extLst>
      <p:ext uri="{BB962C8B-B14F-4D97-AF65-F5344CB8AC3E}">
        <p14:creationId xmlns:p14="http://schemas.microsoft.com/office/powerpoint/2010/main" val="3217756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3C8E12-57AA-48C6-BF34-633B4058456B}"/>
              </a:ext>
            </a:extLst>
          </p:cNvPr>
          <p:cNvSpPr>
            <a:spLocks noGrp="1"/>
          </p:cNvSpPr>
          <p:nvPr>
            <p:ph type="title"/>
          </p:nvPr>
        </p:nvSpPr>
        <p:spPr/>
        <p:txBody>
          <a:bodyPr/>
          <a:lstStyle/>
          <a:p>
            <a:r>
              <a:rPr lang="en-US" dirty="0"/>
              <a:t>Design Stage</a:t>
            </a:r>
            <a:endParaRPr lang="en-ZA" dirty="0"/>
          </a:p>
        </p:txBody>
      </p:sp>
      <p:sp>
        <p:nvSpPr>
          <p:cNvPr id="4" name="Google Shape;368;p34">
            <a:extLst>
              <a:ext uri="{FF2B5EF4-FFF2-40B4-BE49-F238E27FC236}">
                <a16:creationId xmlns:a16="http://schemas.microsoft.com/office/drawing/2014/main" id="{235D1FFF-C246-4F27-BB1E-E9E40D966436}"/>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
        <p:nvSpPr>
          <p:cNvPr id="5" name="Google Shape;458;p42">
            <a:extLst>
              <a:ext uri="{FF2B5EF4-FFF2-40B4-BE49-F238E27FC236}">
                <a16:creationId xmlns:a16="http://schemas.microsoft.com/office/drawing/2014/main" id="{DFE79CBC-02E2-6A83-EE33-E8F6DE348B82}"/>
              </a:ext>
            </a:extLst>
          </p:cNvPr>
          <p:cNvSpPr txBox="1">
            <a:spLocks/>
          </p:cNvSpPr>
          <p:nvPr/>
        </p:nvSpPr>
        <p:spPr>
          <a:xfrm>
            <a:off x="1898456" y="1540286"/>
            <a:ext cx="4349062" cy="5720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2000" b="0" dirty="0"/>
              <a:t>Document the systems designs</a:t>
            </a:r>
          </a:p>
        </p:txBody>
      </p:sp>
    </p:spTree>
    <p:extLst>
      <p:ext uri="{BB962C8B-B14F-4D97-AF65-F5344CB8AC3E}">
        <p14:creationId xmlns:p14="http://schemas.microsoft.com/office/powerpoint/2010/main" val="574492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3C8E12-57AA-48C6-BF34-633B4058456B}"/>
              </a:ext>
            </a:extLst>
          </p:cNvPr>
          <p:cNvSpPr>
            <a:spLocks noGrp="1"/>
          </p:cNvSpPr>
          <p:nvPr>
            <p:ph type="title"/>
          </p:nvPr>
        </p:nvSpPr>
        <p:spPr/>
        <p:txBody>
          <a:bodyPr/>
          <a:lstStyle/>
          <a:p>
            <a:r>
              <a:rPr lang="en-US" dirty="0"/>
              <a:t>Design Stage</a:t>
            </a:r>
            <a:endParaRPr lang="en-ZA" dirty="0"/>
          </a:p>
        </p:txBody>
      </p:sp>
      <p:sp>
        <p:nvSpPr>
          <p:cNvPr id="4" name="Google Shape;368;p34">
            <a:extLst>
              <a:ext uri="{FF2B5EF4-FFF2-40B4-BE49-F238E27FC236}">
                <a16:creationId xmlns:a16="http://schemas.microsoft.com/office/drawing/2014/main" id="{235D1FFF-C246-4F27-BB1E-E9E40D966436}"/>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
        <p:nvSpPr>
          <p:cNvPr id="5" name="Google Shape;458;p42">
            <a:extLst>
              <a:ext uri="{FF2B5EF4-FFF2-40B4-BE49-F238E27FC236}">
                <a16:creationId xmlns:a16="http://schemas.microsoft.com/office/drawing/2014/main" id="{DFE79CBC-02E2-6A83-EE33-E8F6DE348B82}"/>
              </a:ext>
            </a:extLst>
          </p:cNvPr>
          <p:cNvSpPr txBox="1">
            <a:spLocks/>
          </p:cNvSpPr>
          <p:nvPr/>
        </p:nvSpPr>
        <p:spPr>
          <a:xfrm>
            <a:off x="712050" y="1692325"/>
            <a:ext cx="7807370" cy="4998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2000" b="0" dirty="0"/>
              <a:t>Share document for  review with analyst and stakeholders  </a:t>
            </a:r>
            <a:endParaRPr lang="en-ZA" sz="2000" b="0" dirty="0"/>
          </a:p>
        </p:txBody>
      </p:sp>
    </p:spTree>
    <p:extLst>
      <p:ext uri="{BB962C8B-B14F-4D97-AF65-F5344CB8AC3E}">
        <p14:creationId xmlns:p14="http://schemas.microsoft.com/office/powerpoint/2010/main" val="2854784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796F0C-D2F5-2EDA-FC12-75467D685708}"/>
              </a:ext>
            </a:extLst>
          </p:cNvPr>
          <p:cNvSpPr>
            <a:spLocks noGrp="1"/>
          </p:cNvSpPr>
          <p:nvPr>
            <p:ph type="title"/>
          </p:nvPr>
        </p:nvSpPr>
        <p:spPr/>
        <p:txBody>
          <a:bodyPr/>
          <a:lstStyle/>
          <a:p>
            <a:r>
              <a:rPr lang="en-US" dirty="0"/>
              <a:t>Development Stage</a:t>
            </a:r>
            <a:endParaRPr lang="en-ZA" dirty="0"/>
          </a:p>
        </p:txBody>
      </p:sp>
      <p:sp>
        <p:nvSpPr>
          <p:cNvPr id="4" name="Google Shape;368;p34">
            <a:extLst>
              <a:ext uri="{FF2B5EF4-FFF2-40B4-BE49-F238E27FC236}">
                <a16:creationId xmlns:a16="http://schemas.microsoft.com/office/drawing/2014/main" id="{04AFBE94-2846-39DE-8626-53966EB33E5F}"/>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
        <p:nvSpPr>
          <p:cNvPr id="5" name="Google Shape;458;p42">
            <a:extLst>
              <a:ext uri="{FF2B5EF4-FFF2-40B4-BE49-F238E27FC236}">
                <a16:creationId xmlns:a16="http://schemas.microsoft.com/office/drawing/2014/main" id="{DD4A11CE-FF2F-84D9-9AE3-9790DF8D0753}"/>
              </a:ext>
            </a:extLst>
          </p:cNvPr>
          <p:cNvSpPr txBox="1">
            <a:spLocks/>
          </p:cNvSpPr>
          <p:nvPr/>
        </p:nvSpPr>
        <p:spPr>
          <a:xfrm>
            <a:off x="712050" y="1643390"/>
            <a:ext cx="8295606" cy="6024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342900" indent="-342900">
              <a:buFont typeface="Arial" panose="020B0604020202020204" pitchFamily="34" charset="0"/>
              <a:buChar char="•"/>
            </a:pPr>
            <a:endParaRPr lang="en-US" sz="2000" b="0" dirty="0"/>
          </a:p>
          <a:p>
            <a:pPr marL="342900" indent="-342900">
              <a:buFont typeface="Arial" panose="020B0604020202020204" pitchFamily="34" charset="0"/>
              <a:buChar char="•"/>
            </a:pPr>
            <a:r>
              <a:rPr lang="en-US" sz="2000" b="0" dirty="0"/>
              <a:t>The actual development starts, and the product is built </a:t>
            </a:r>
          </a:p>
          <a:p>
            <a:pPr marL="342900" indent="-342900">
              <a:buFont typeface="Arial" panose="020B0604020202020204" pitchFamily="34" charset="0"/>
              <a:buChar char="•"/>
            </a:pPr>
            <a:r>
              <a:rPr lang="en-US" sz="2000" b="0" dirty="0"/>
              <a:t>Start writing code using chosen programming language(s)</a:t>
            </a:r>
          </a:p>
        </p:txBody>
      </p:sp>
    </p:spTree>
    <p:extLst>
      <p:ext uri="{BB962C8B-B14F-4D97-AF65-F5344CB8AC3E}">
        <p14:creationId xmlns:p14="http://schemas.microsoft.com/office/powerpoint/2010/main" val="2470251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796F0C-D2F5-2EDA-FC12-75467D685708}"/>
              </a:ext>
            </a:extLst>
          </p:cNvPr>
          <p:cNvSpPr>
            <a:spLocks noGrp="1"/>
          </p:cNvSpPr>
          <p:nvPr>
            <p:ph type="title"/>
          </p:nvPr>
        </p:nvSpPr>
        <p:spPr/>
        <p:txBody>
          <a:bodyPr/>
          <a:lstStyle/>
          <a:p>
            <a:r>
              <a:rPr lang="en-US" dirty="0"/>
              <a:t>Development Stage</a:t>
            </a:r>
            <a:endParaRPr lang="en-ZA" dirty="0"/>
          </a:p>
        </p:txBody>
      </p:sp>
      <p:sp>
        <p:nvSpPr>
          <p:cNvPr id="4" name="Google Shape;368;p34">
            <a:extLst>
              <a:ext uri="{FF2B5EF4-FFF2-40B4-BE49-F238E27FC236}">
                <a16:creationId xmlns:a16="http://schemas.microsoft.com/office/drawing/2014/main" id="{04AFBE94-2846-39DE-8626-53966EB33E5F}"/>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
        <p:nvSpPr>
          <p:cNvPr id="5" name="Google Shape;458;p42">
            <a:extLst>
              <a:ext uri="{FF2B5EF4-FFF2-40B4-BE49-F238E27FC236}">
                <a16:creationId xmlns:a16="http://schemas.microsoft.com/office/drawing/2014/main" id="{DD4A11CE-FF2F-84D9-9AE3-9790DF8D0753}"/>
              </a:ext>
            </a:extLst>
          </p:cNvPr>
          <p:cNvSpPr txBox="1">
            <a:spLocks/>
          </p:cNvSpPr>
          <p:nvPr/>
        </p:nvSpPr>
        <p:spPr>
          <a:xfrm>
            <a:off x="1095915" y="1019107"/>
            <a:ext cx="7261142" cy="129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342900" indent="-342900">
              <a:buFont typeface="Arial" panose="020B0604020202020204" pitchFamily="34" charset="0"/>
              <a:buChar char="•"/>
            </a:pPr>
            <a:endParaRPr lang="en-US" sz="2000" b="0" dirty="0"/>
          </a:p>
          <a:p>
            <a:pPr marL="0" indent="0"/>
            <a:r>
              <a:rPr lang="en-US" sz="2000" b="0" dirty="0"/>
              <a:t>One of the most important phases as it encapsulates the implementation of the software product </a:t>
            </a:r>
          </a:p>
        </p:txBody>
      </p:sp>
    </p:spTree>
    <p:extLst>
      <p:ext uri="{BB962C8B-B14F-4D97-AF65-F5344CB8AC3E}">
        <p14:creationId xmlns:p14="http://schemas.microsoft.com/office/powerpoint/2010/main" val="3404597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796F0C-D2F5-2EDA-FC12-75467D685708}"/>
              </a:ext>
            </a:extLst>
          </p:cNvPr>
          <p:cNvSpPr>
            <a:spLocks noGrp="1"/>
          </p:cNvSpPr>
          <p:nvPr>
            <p:ph type="title"/>
          </p:nvPr>
        </p:nvSpPr>
        <p:spPr/>
        <p:txBody>
          <a:bodyPr/>
          <a:lstStyle/>
          <a:p>
            <a:r>
              <a:rPr lang="en-US" dirty="0"/>
              <a:t>Development Stage</a:t>
            </a:r>
            <a:endParaRPr lang="en-ZA" dirty="0"/>
          </a:p>
        </p:txBody>
      </p:sp>
      <p:sp>
        <p:nvSpPr>
          <p:cNvPr id="4" name="Google Shape;368;p34">
            <a:extLst>
              <a:ext uri="{FF2B5EF4-FFF2-40B4-BE49-F238E27FC236}">
                <a16:creationId xmlns:a16="http://schemas.microsoft.com/office/drawing/2014/main" id="{04AFBE94-2846-39DE-8626-53966EB33E5F}"/>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
        <p:nvSpPr>
          <p:cNvPr id="5" name="Google Shape;458;p42">
            <a:extLst>
              <a:ext uri="{FF2B5EF4-FFF2-40B4-BE49-F238E27FC236}">
                <a16:creationId xmlns:a16="http://schemas.microsoft.com/office/drawing/2014/main" id="{DD4A11CE-FF2F-84D9-9AE3-9790DF8D0753}"/>
              </a:ext>
            </a:extLst>
          </p:cNvPr>
          <p:cNvSpPr txBox="1">
            <a:spLocks/>
          </p:cNvSpPr>
          <p:nvPr/>
        </p:nvSpPr>
        <p:spPr>
          <a:xfrm>
            <a:off x="1042812" y="1318155"/>
            <a:ext cx="8241863" cy="98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2000" b="0" dirty="0"/>
              <a:t>Development tools used like compilers and debuggers to implement the code </a:t>
            </a:r>
            <a:endParaRPr lang="en-ZA" sz="2000" b="0" dirty="0"/>
          </a:p>
        </p:txBody>
      </p:sp>
    </p:spTree>
    <p:extLst>
      <p:ext uri="{BB962C8B-B14F-4D97-AF65-F5344CB8AC3E}">
        <p14:creationId xmlns:p14="http://schemas.microsoft.com/office/powerpoint/2010/main" val="2132005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175CC5-E902-D30C-1BD9-F8F5A8990B5D}"/>
              </a:ext>
            </a:extLst>
          </p:cNvPr>
          <p:cNvSpPr>
            <a:spLocks noGrp="1"/>
          </p:cNvSpPr>
          <p:nvPr>
            <p:ph type="title"/>
          </p:nvPr>
        </p:nvSpPr>
        <p:spPr/>
        <p:txBody>
          <a:bodyPr/>
          <a:lstStyle/>
          <a:p>
            <a:r>
              <a:rPr lang="en-US" dirty="0"/>
              <a:t>Testing &amp; Integration Stage</a:t>
            </a:r>
            <a:endParaRPr lang="en-ZA" dirty="0"/>
          </a:p>
        </p:txBody>
      </p:sp>
      <p:sp>
        <p:nvSpPr>
          <p:cNvPr id="4" name="Google Shape;368;p34">
            <a:extLst>
              <a:ext uri="{FF2B5EF4-FFF2-40B4-BE49-F238E27FC236}">
                <a16:creationId xmlns:a16="http://schemas.microsoft.com/office/drawing/2014/main" id="{B58DE5B6-27B9-B027-C12C-903E4B0CEFFF}"/>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
        <p:nvSpPr>
          <p:cNvPr id="5" name="Google Shape;458;p42">
            <a:extLst>
              <a:ext uri="{FF2B5EF4-FFF2-40B4-BE49-F238E27FC236}">
                <a16:creationId xmlns:a16="http://schemas.microsoft.com/office/drawing/2014/main" id="{ABE533F5-FEBD-272B-21E6-3DD3794E3F78}"/>
              </a:ext>
            </a:extLst>
          </p:cNvPr>
          <p:cNvSpPr txBox="1">
            <a:spLocks/>
          </p:cNvSpPr>
          <p:nvPr/>
        </p:nvSpPr>
        <p:spPr>
          <a:xfrm>
            <a:off x="817033" y="1540656"/>
            <a:ext cx="8151119" cy="8719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342900" indent="-342900">
              <a:buFont typeface="Arial" panose="020B0604020202020204" pitchFamily="34" charset="0"/>
              <a:buChar char="•"/>
            </a:pPr>
            <a:r>
              <a:rPr lang="en-US" sz="2000" b="0" dirty="0"/>
              <a:t>Software is deployed in multiple test environments </a:t>
            </a:r>
          </a:p>
          <a:p>
            <a:pPr marL="342900" indent="-342900">
              <a:buFont typeface="Arial" panose="020B0604020202020204" pitchFamily="34" charset="0"/>
              <a:buChar char="•"/>
            </a:pPr>
            <a:r>
              <a:rPr lang="en-US" sz="2000" b="0" dirty="0"/>
              <a:t>Check functioning of all the attributes in the software</a:t>
            </a:r>
          </a:p>
        </p:txBody>
      </p:sp>
    </p:spTree>
    <p:extLst>
      <p:ext uri="{BB962C8B-B14F-4D97-AF65-F5344CB8AC3E}">
        <p14:creationId xmlns:p14="http://schemas.microsoft.com/office/powerpoint/2010/main" val="2423619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175CC5-E902-D30C-1BD9-F8F5A8990B5D}"/>
              </a:ext>
            </a:extLst>
          </p:cNvPr>
          <p:cNvSpPr>
            <a:spLocks noGrp="1"/>
          </p:cNvSpPr>
          <p:nvPr>
            <p:ph type="title"/>
          </p:nvPr>
        </p:nvSpPr>
        <p:spPr/>
        <p:txBody>
          <a:bodyPr/>
          <a:lstStyle/>
          <a:p>
            <a:r>
              <a:rPr lang="en-US" dirty="0"/>
              <a:t>Testing &amp; Integration Stage</a:t>
            </a:r>
            <a:endParaRPr lang="en-ZA" dirty="0"/>
          </a:p>
        </p:txBody>
      </p:sp>
      <p:sp>
        <p:nvSpPr>
          <p:cNvPr id="4" name="Google Shape;368;p34">
            <a:extLst>
              <a:ext uri="{FF2B5EF4-FFF2-40B4-BE49-F238E27FC236}">
                <a16:creationId xmlns:a16="http://schemas.microsoft.com/office/drawing/2014/main" id="{B58DE5B6-27B9-B027-C12C-903E4B0CEFFF}"/>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
        <p:nvSpPr>
          <p:cNvPr id="5" name="Google Shape;458;p42">
            <a:extLst>
              <a:ext uri="{FF2B5EF4-FFF2-40B4-BE49-F238E27FC236}">
                <a16:creationId xmlns:a16="http://schemas.microsoft.com/office/drawing/2014/main" id="{ABE533F5-FEBD-272B-21E6-3DD3794E3F78}"/>
              </a:ext>
            </a:extLst>
          </p:cNvPr>
          <p:cNvSpPr txBox="1">
            <a:spLocks/>
          </p:cNvSpPr>
          <p:nvPr/>
        </p:nvSpPr>
        <p:spPr>
          <a:xfrm>
            <a:off x="885139" y="1612894"/>
            <a:ext cx="7942337" cy="7009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342900" indent="-342900">
              <a:buFont typeface="Arial" panose="020B0604020202020204" pitchFamily="34" charset="0"/>
              <a:buChar char="•"/>
            </a:pPr>
            <a:r>
              <a:rPr lang="en-US" sz="2000" b="0" dirty="0"/>
              <a:t>Detect any defects </a:t>
            </a:r>
          </a:p>
          <a:p>
            <a:pPr marL="342900" indent="-342900">
              <a:buFont typeface="Arial" panose="020B0604020202020204" pitchFamily="34" charset="0"/>
              <a:buChar char="•"/>
            </a:pPr>
            <a:r>
              <a:rPr lang="en-US" sz="2000" b="0" dirty="0"/>
              <a:t>Continue testing until system is stable and user friendly </a:t>
            </a:r>
            <a:endParaRPr lang="en-ZA" sz="2000" b="0" dirty="0"/>
          </a:p>
        </p:txBody>
      </p:sp>
    </p:spTree>
    <p:extLst>
      <p:ext uri="{BB962C8B-B14F-4D97-AF65-F5344CB8AC3E}">
        <p14:creationId xmlns:p14="http://schemas.microsoft.com/office/powerpoint/2010/main" val="804092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CBCA113-3466-F794-95F4-FCE7048683CB}"/>
              </a:ext>
            </a:extLst>
          </p:cNvPr>
          <p:cNvSpPr>
            <a:spLocks noGrp="1"/>
          </p:cNvSpPr>
          <p:nvPr>
            <p:ph type="sldNum" sz="quarter" idx="4"/>
          </p:nvPr>
        </p:nvSpPr>
        <p:spPr/>
        <p:txBody>
          <a:bodyPr/>
          <a:lstStyle/>
          <a:p>
            <a:fld id="{9D6B7E9F-2B75-074E-A857-34F9CFC9C695}" type="slidenum">
              <a:rPr lang="en-US" smtClean="0"/>
              <a:pPr/>
              <a:t>3</a:t>
            </a:fld>
            <a:endParaRPr lang="en-US"/>
          </a:p>
        </p:txBody>
      </p:sp>
      <p:sp>
        <p:nvSpPr>
          <p:cNvPr id="6" name="Title 5">
            <a:extLst>
              <a:ext uri="{FF2B5EF4-FFF2-40B4-BE49-F238E27FC236}">
                <a16:creationId xmlns:a16="http://schemas.microsoft.com/office/drawing/2014/main" id="{DA70E68B-7E58-58B3-E268-6780189F20BE}"/>
              </a:ext>
            </a:extLst>
          </p:cNvPr>
          <p:cNvSpPr>
            <a:spLocks noGrp="1"/>
          </p:cNvSpPr>
          <p:nvPr>
            <p:ph type="title" idx="3"/>
          </p:nvPr>
        </p:nvSpPr>
        <p:spPr/>
        <p:txBody>
          <a:bodyPr/>
          <a:lstStyle/>
          <a:p>
            <a:r>
              <a:rPr lang="en-US"/>
              <a:t>About me</a:t>
            </a:r>
          </a:p>
        </p:txBody>
      </p:sp>
      <p:pic>
        <p:nvPicPr>
          <p:cNvPr id="7" name="Picture Placeholder 6">
            <a:extLst>
              <a:ext uri="{FF2B5EF4-FFF2-40B4-BE49-F238E27FC236}">
                <a16:creationId xmlns:a16="http://schemas.microsoft.com/office/drawing/2014/main" id="{D2736605-5804-1F17-8FC7-15FE6B70ABB8}"/>
              </a:ext>
            </a:extLst>
          </p:cNvPr>
          <p:cNvPicPr>
            <a:picLocks noGrp="1" noChangeAspect="1"/>
          </p:cNvPicPr>
          <p:nvPr>
            <p:ph type="pic" idx="9"/>
          </p:nvPr>
        </p:nvPicPr>
        <p:blipFill>
          <a:blip r:embed="rId3"/>
          <a:srcRect l="25341" r="25341"/>
          <a:stretch>
            <a:fillRect/>
          </a:stretch>
        </p:blipFill>
        <p:spPr>
          <a:prstGeom prst="rect">
            <a:avLst/>
          </a:prstGeom>
        </p:spPr>
      </p:pic>
      <p:pic>
        <p:nvPicPr>
          <p:cNvPr id="12" name="Picture Placeholder 11">
            <a:extLst>
              <a:ext uri="{FF2B5EF4-FFF2-40B4-BE49-F238E27FC236}">
                <a16:creationId xmlns:a16="http://schemas.microsoft.com/office/drawing/2014/main" id="{C1A81E40-113E-114E-B0FB-D6C3958AE06F}"/>
              </a:ext>
            </a:extLst>
          </p:cNvPr>
          <p:cNvPicPr>
            <a:picLocks noGrp="1" noChangeAspect="1"/>
          </p:cNvPicPr>
          <p:nvPr>
            <p:ph type="pic" idx="10"/>
          </p:nvPr>
        </p:nvPicPr>
        <p:blipFill>
          <a:blip r:embed="rId4"/>
          <a:srcRect l="790" r="790"/>
          <a:stretch>
            <a:fillRect/>
          </a:stretch>
        </p:blipFill>
        <p:spPr>
          <a:prstGeom prst="rect">
            <a:avLst/>
          </a:prstGeom>
        </p:spPr>
      </p:pic>
      <p:sp>
        <p:nvSpPr>
          <p:cNvPr id="10" name="AutoShape 2" descr="IMG_9052">
            <a:extLst>
              <a:ext uri="{FF2B5EF4-FFF2-40B4-BE49-F238E27FC236}">
                <a16:creationId xmlns:a16="http://schemas.microsoft.com/office/drawing/2014/main" id="{7EBFBF3B-9D36-AB17-FDBE-2684A4D5161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pic>
        <p:nvPicPr>
          <p:cNvPr id="17" name="Picture Placeholder 16">
            <a:extLst>
              <a:ext uri="{FF2B5EF4-FFF2-40B4-BE49-F238E27FC236}">
                <a16:creationId xmlns:a16="http://schemas.microsoft.com/office/drawing/2014/main" id="{53D37931-1160-9957-03E4-C0112213EC4D}"/>
              </a:ext>
            </a:extLst>
          </p:cNvPr>
          <p:cNvPicPr>
            <a:picLocks noGrp="1" noChangeAspect="1"/>
          </p:cNvPicPr>
          <p:nvPr>
            <p:ph type="pic" idx="11"/>
          </p:nvPr>
        </p:nvPicPr>
        <p:blipFill>
          <a:blip r:embed="rId5"/>
          <a:srcRect l="691" r="691"/>
          <a:stretch>
            <a:fillRect/>
          </a:stretch>
        </p:blipFill>
        <p:spPr>
          <a:prstGeom prst="rect">
            <a:avLst/>
          </a:prstGeom>
        </p:spPr>
      </p:pic>
    </p:spTree>
    <p:extLst>
      <p:ext uri="{BB962C8B-B14F-4D97-AF65-F5344CB8AC3E}">
        <p14:creationId xmlns:p14="http://schemas.microsoft.com/office/powerpoint/2010/main" val="270894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1DED55-6C6F-50C0-4376-822BBEA9491C}"/>
              </a:ext>
            </a:extLst>
          </p:cNvPr>
          <p:cNvSpPr>
            <a:spLocks noGrp="1"/>
          </p:cNvSpPr>
          <p:nvPr>
            <p:ph type="title"/>
          </p:nvPr>
        </p:nvSpPr>
        <p:spPr/>
        <p:txBody>
          <a:bodyPr/>
          <a:lstStyle/>
          <a:p>
            <a:r>
              <a:rPr lang="en-US" dirty="0"/>
              <a:t>Testing &amp; Integration Stage</a:t>
            </a:r>
            <a:endParaRPr lang="en-ZA" dirty="0"/>
          </a:p>
        </p:txBody>
      </p:sp>
      <p:sp>
        <p:nvSpPr>
          <p:cNvPr id="4" name="Google Shape;368;p34">
            <a:extLst>
              <a:ext uri="{FF2B5EF4-FFF2-40B4-BE49-F238E27FC236}">
                <a16:creationId xmlns:a16="http://schemas.microsoft.com/office/drawing/2014/main" id="{3CDA1307-A948-294A-0E73-CF690B293F12}"/>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
        <p:nvSpPr>
          <p:cNvPr id="5" name="Google Shape;458;p42">
            <a:extLst>
              <a:ext uri="{FF2B5EF4-FFF2-40B4-BE49-F238E27FC236}">
                <a16:creationId xmlns:a16="http://schemas.microsoft.com/office/drawing/2014/main" id="{CD5A9C68-695C-285C-F8CB-4D63036626C9}"/>
              </a:ext>
            </a:extLst>
          </p:cNvPr>
          <p:cNvSpPr txBox="1">
            <a:spLocks/>
          </p:cNvSpPr>
          <p:nvPr/>
        </p:nvSpPr>
        <p:spPr>
          <a:xfrm>
            <a:off x="712050" y="1293941"/>
            <a:ext cx="8199890" cy="10832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342900" indent="-342900">
              <a:buFont typeface="Arial" panose="020B0604020202020204" pitchFamily="34" charset="0"/>
              <a:buChar char="•"/>
            </a:pPr>
            <a:r>
              <a:rPr lang="en-US" sz="2000" b="0" dirty="0"/>
              <a:t>Ready for deployment and consumer use</a:t>
            </a:r>
          </a:p>
          <a:p>
            <a:pPr marL="342900" indent="-342900">
              <a:buFont typeface="Arial" panose="020B0604020202020204" pitchFamily="34" charset="0"/>
              <a:buChar char="•"/>
            </a:pPr>
            <a:r>
              <a:rPr lang="en-US" sz="2000" b="0" dirty="0"/>
              <a:t>Development team will setup installation link for the users </a:t>
            </a:r>
          </a:p>
        </p:txBody>
      </p:sp>
    </p:spTree>
    <p:extLst>
      <p:ext uri="{BB962C8B-B14F-4D97-AF65-F5344CB8AC3E}">
        <p14:creationId xmlns:p14="http://schemas.microsoft.com/office/powerpoint/2010/main" val="2193334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6E1F01-C808-D0AA-5967-ACBBFB36A7E4}"/>
              </a:ext>
            </a:extLst>
          </p:cNvPr>
          <p:cNvSpPr>
            <a:spLocks noGrp="1"/>
          </p:cNvSpPr>
          <p:nvPr>
            <p:ph type="title"/>
          </p:nvPr>
        </p:nvSpPr>
        <p:spPr/>
        <p:txBody>
          <a:bodyPr/>
          <a:lstStyle/>
          <a:p>
            <a:r>
              <a:rPr lang="en-US" dirty="0"/>
              <a:t>Maintenance Stage</a:t>
            </a:r>
            <a:endParaRPr lang="en-ZA" dirty="0"/>
          </a:p>
        </p:txBody>
      </p:sp>
      <p:sp>
        <p:nvSpPr>
          <p:cNvPr id="4" name="Google Shape;368;p34">
            <a:extLst>
              <a:ext uri="{FF2B5EF4-FFF2-40B4-BE49-F238E27FC236}">
                <a16:creationId xmlns:a16="http://schemas.microsoft.com/office/drawing/2014/main" id="{5F0EC044-A6B5-749D-795C-2663934445E5}"/>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
        <p:nvSpPr>
          <p:cNvPr id="5" name="Google Shape;458;p42">
            <a:extLst>
              <a:ext uri="{FF2B5EF4-FFF2-40B4-BE49-F238E27FC236}">
                <a16:creationId xmlns:a16="http://schemas.microsoft.com/office/drawing/2014/main" id="{4BE80006-E261-7596-4157-7FE753D3E095}"/>
              </a:ext>
            </a:extLst>
          </p:cNvPr>
          <p:cNvSpPr txBox="1">
            <a:spLocks/>
          </p:cNvSpPr>
          <p:nvPr/>
        </p:nvSpPr>
        <p:spPr>
          <a:xfrm>
            <a:off x="773704" y="1650525"/>
            <a:ext cx="7657071" cy="5767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342900" indent="-342900">
              <a:buFont typeface="Arial" panose="020B0604020202020204" pitchFamily="34" charset="0"/>
              <a:buChar char="•"/>
            </a:pPr>
            <a:r>
              <a:rPr lang="en-US" sz="2000" b="0" dirty="0"/>
              <a:t>Debugging of the application is done on a regular basis</a:t>
            </a:r>
          </a:p>
          <a:p>
            <a:pPr marL="342900" indent="-342900">
              <a:buFont typeface="Arial" panose="020B0604020202020204" pitchFamily="34" charset="0"/>
              <a:buChar char="•"/>
            </a:pPr>
            <a:r>
              <a:rPr lang="en-US" sz="2000" b="0" dirty="0"/>
              <a:t>Regular updates with enhanced features </a:t>
            </a:r>
            <a:endParaRPr lang="en-ZA" sz="2000" b="0" dirty="0"/>
          </a:p>
        </p:txBody>
      </p:sp>
    </p:spTree>
    <p:extLst>
      <p:ext uri="{BB962C8B-B14F-4D97-AF65-F5344CB8AC3E}">
        <p14:creationId xmlns:p14="http://schemas.microsoft.com/office/powerpoint/2010/main" val="3252601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54;p46">
            <a:extLst>
              <a:ext uri="{FF2B5EF4-FFF2-40B4-BE49-F238E27FC236}">
                <a16:creationId xmlns:a16="http://schemas.microsoft.com/office/drawing/2014/main" id="{76304165-4186-9B89-1EBC-5470DE610C18}"/>
              </a:ext>
            </a:extLst>
          </p:cNvPr>
          <p:cNvSpPr txBox="1">
            <a:spLocks noGrp="1"/>
          </p:cNvSpPr>
          <p:nvPr>
            <p:ph type="title"/>
          </p:nvPr>
        </p:nvSpPr>
        <p:spPr>
          <a:xfrm>
            <a:off x="2314050" y="1074058"/>
            <a:ext cx="4515900" cy="229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solidFill>
                  <a:schemeClr val="tx1"/>
                </a:solidFill>
              </a:rPr>
              <a:t>Activity!</a:t>
            </a:r>
            <a:endParaRPr sz="7200" dirty="0">
              <a:solidFill>
                <a:schemeClr val="bg2"/>
              </a:solidFill>
            </a:endParaRPr>
          </a:p>
        </p:txBody>
      </p:sp>
    </p:spTree>
    <p:extLst>
      <p:ext uri="{BB962C8B-B14F-4D97-AF65-F5344CB8AC3E}">
        <p14:creationId xmlns:p14="http://schemas.microsoft.com/office/powerpoint/2010/main" val="28335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54;p46">
            <a:extLst>
              <a:ext uri="{FF2B5EF4-FFF2-40B4-BE49-F238E27FC236}">
                <a16:creationId xmlns:a16="http://schemas.microsoft.com/office/drawing/2014/main" id="{76304165-4186-9B89-1EBC-5470DE610C18}"/>
              </a:ext>
            </a:extLst>
          </p:cNvPr>
          <p:cNvSpPr txBox="1">
            <a:spLocks noGrp="1"/>
          </p:cNvSpPr>
          <p:nvPr>
            <p:ph type="title"/>
          </p:nvPr>
        </p:nvSpPr>
        <p:spPr>
          <a:xfrm>
            <a:off x="2314050" y="1074058"/>
            <a:ext cx="4515900" cy="229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solidFill>
                  <a:schemeClr val="tx1"/>
                </a:solidFill>
              </a:rPr>
              <a:t>Solution!</a:t>
            </a:r>
            <a:endParaRPr sz="7200" dirty="0">
              <a:solidFill>
                <a:schemeClr val="bg2"/>
              </a:solidFill>
            </a:endParaRPr>
          </a:p>
        </p:txBody>
      </p:sp>
    </p:spTree>
    <p:extLst>
      <p:ext uri="{BB962C8B-B14F-4D97-AF65-F5344CB8AC3E}">
        <p14:creationId xmlns:p14="http://schemas.microsoft.com/office/powerpoint/2010/main" val="4233318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9"/>
          <p:cNvSpPr txBox="1">
            <a:spLocks noGrp="1"/>
          </p:cNvSpPr>
          <p:nvPr>
            <p:ph type="title"/>
          </p:nvPr>
        </p:nvSpPr>
        <p:spPr>
          <a:xfrm flipH="1">
            <a:off x="-508610" y="1658305"/>
            <a:ext cx="6099587" cy="1824171"/>
          </a:xfrm>
          <a:prstGeom prst="rect">
            <a:avLst/>
          </a:prstGeom>
        </p:spPr>
        <p:txBody>
          <a:bodyPr spcFirstLastPara="1" wrap="square" lIns="91425" tIns="91425" rIns="91425" bIns="91425" anchor="ctr" anchorCtr="0">
            <a:noAutofit/>
          </a:bodyPr>
          <a:lstStyle/>
          <a:p>
            <a:pPr marL="0" indent="0"/>
            <a:r>
              <a:rPr lang="en-ZA" sz="4400" dirty="0"/>
              <a:t>Software Methodologies</a:t>
            </a:r>
            <a:endParaRPr lang="en-US" sz="4400" dirty="0"/>
          </a:p>
        </p:txBody>
      </p:sp>
      <p:sp>
        <p:nvSpPr>
          <p:cNvPr id="428" name="Google Shape;428;p39"/>
          <p:cNvSpPr txBox="1">
            <a:spLocks noGrp="1"/>
          </p:cNvSpPr>
          <p:nvPr>
            <p:ph type="title" idx="2"/>
          </p:nvPr>
        </p:nvSpPr>
        <p:spPr>
          <a:xfrm flipH="1">
            <a:off x="2179325" y="191636"/>
            <a:ext cx="1554600" cy="94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 name="Slide Number Placeholder 1">
            <a:extLst>
              <a:ext uri="{FF2B5EF4-FFF2-40B4-BE49-F238E27FC236}">
                <a16:creationId xmlns:a16="http://schemas.microsoft.com/office/drawing/2014/main" id="{BF21AC9E-B441-74C4-24DA-2653DB256C47}"/>
              </a:ext>
            </a:extLst>
          </p:cNvPr>
          <p:cNvSpPr>
            <a:spLocks noGrp="1"/>
          </p:cNvSpPr>
          <p:nvPr>
            <p:ph type="sldNum" sz="quarter" idx="4"/>
          </p:nvPr>
        </p:nvSpPr>
        <p:spPr>
          <a:xfrm>
            <a:off x="8350103" y="191636"/>
            <a:ext cx="455652" cy="249670"/>
          </a:xfrm>
        </p:spPr>
        <p:txBody>
          <a:bodyPr/>
          <a:lstStyle/>
          <a:p>
            <a:fld id="{9D6B7E9F-2B75-074E-A857-34F9CFC9C695}" type="slidenum">
              <a:rPr lang="en-US" smtClean="0"/>
              <a:t>34</a:t>
            </a:fld>
            <a:endParaRPr lang="en-US"/>
          </a:p>
        </p:txBody>
      </p:sp>
      <p:pic>
        <p:nvPicPr>
          <p:cNvPr id="6" name="Picture Placeholder 5">
            <a:extLst>
              <a:ext uri="{FF2B5EF4-FFF2-40B4-BE49-F238E27FC236}">
                <a16:creationId xmlns:a16="http://schemas.microsoft.com/office/drawing/2014/main" id="{62A60453-DB7B-AAB2-4257-13E98FBBA5B6}"/>
              </a:ext>
            </a:extLst>
          </p:cNvPr>
          <p:cNvPicPr>
            <a:picLocks noGrp="1" noChangeAspect="1"/>
          </p:cNvPicPr>
          <p:nvPr>
            <p:ph type="pic" idx="3"/>
          </p:nvPr>
        </p:nvPicPr>
        <p:blipFill>
          <a:blip r:embed="rId3"/>
          <a:srcRect l="25883" r="25883"/>
          <a:stretch>
            <a:fillRect/>
          </a:stretch>
        </p:blipFill>
        <p:spPr>
          <a:xfrm>
            <a:off x="5087815" y="244239"/>
            <a:ext cx="3387970" cy="4652304"/>
          </a:xfrm>
          <a:prstGeom prst="rect">
            <a:avLst/>
          </a:prstGeom>
        </p:spPr>
      </p:pic>
    </p:spTree>
    <p:extLst>
      <p:ext uri="{BB962C8B-B14F-4D97-AF65-F5344CB8AC3E}">
        <p14:creationId xmlns:p14="http://schemas.microsoft.com/office/powerpoint/2010/main" val="24004154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6" name="Google Shape;906;p66"/>
          <p:cNvSpPr txBox="1">
            <a:spLocks noGrp="1"/>
          </p:cNvSpPr>
          <p:nvPr>
            <p:ph type="title"/>
          </p:nvPr>
        </p:nvSpPr>
        <p:spPr>
          <a:xfrm>
            <a:off x="403476" y="691209"/>
            <a:ext cx="7704000" cy="66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ZA" dirty="0">
                <a:solidFill>
                  <a:schemeClr val="dk2"/>
                </a:solidFill>
              </a:rPr>
              <a:t>Waterfall</a:t>
            </a:r>
            <a:endParaRPr lang="en-ZA" dirty="0"/>
          </a:p>
        </p:txBody>
      </p:sp>
      <p:sp>
        <p:nvSpPr>
          <p:cNvPr id="2" name="Slide Number Placeholder 1">
            <a:extLst>
              <a:ext uri="{FF2B5EF4-FFF2-40B4-BE49-F238E27FC236}">
                <a16:creationId xmlns:a16="http://schemas.microsoft.com/office/drawing/2014/main" id="{1432F81B-9275-C3E5-64AE-3C58522B96DC}"/>
              </a:ext>
            </a:extLst>
          </p:cNvPr>
          <p:cNvSpPr>
            <a:spLocks noGrp="1"/>
          </p:cNvSpPr>
          <p:nvPr>
            <p:ph type="sldNum" sz="quarter" idx="4"/>
          </p:nvPr>
        </p:nvSpPr>
        <p:spPr/>
        <p:txBody>
          <a:bodyPr/>
          <a:lstStyle/>
          <a:p>
            <a:fld id="{9D6B7E9F-2B75-074E-A857-34F9CFC9C695}" type="slidenum">
              <a:rPr lang="en-US" smtClean="0"/>
              <a:pPr/>
              <a:t>35</a:t>
            </a:fld>
            <a:endParaRPr lang="en-US"/>
          </a:p>
        </p:txBody>
      </p:sp>
      <p:sp>
        <p:nvSpPr>
          <p:cNvPr id="3" name="Google Shape;368;p34">
            <a:extLst>
              <a:ext uri="{FF2B5EF4-FFF2-40B4-BE49-F238E27FC236}">
                <a16:creationId xmlns:a16="http://schemas.microsoft.com/office/drawing/2014/main" id="{EBD6ED68-CBA6-98A1-B943-59A538D47E53}"/>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
        <p:nvSpPr>
          <p:cNvPr id="5" name="Google Shape;458;p42">
            <a:extLst>
              <a:ext uri="{FF2B5EF4-FFF2-40B4-BE49-F238E27FC236}">
                <a16:creationId xmlns:a16="http://schemas.microsoft.com/office/drawing/2014/main" id="{010A72DB-0A7F-B806-441C-6489A373C089}"/>
              </a:ext>
            </a:extLst>
          </p:cNvPr>
          <p:cNvSpPr txBox="1">
            <a:spLocks/>
          </p:cNvSpPr>
          <p:nvPr/>
        </p:nvSpPr>
        <p:spPr>
          <a:xfrm>
            <a:off x="1688124" y="1640872"/>
            <a:ext cx="5993202" cy="17350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342900" indent="-342900">
              <a:buFont typeface="Arial" panose="020B0604020202020204" pitchFamily="34" charset="0"/>
              <a:buChar char="•"/>
            </a:pPr>
            <a:r>
              <a:rPr lang="en-US" sz="2000" b="0" dirty="0"/>
              <a:t>The waterfall model is a breakdown of project activities into linear sequential phases</a:t>
            </a:r>
          </a:p>
          <a:p>
            <a:pPr marL="342900" indent="-342900">
              <a:buFont typeface="Arial" panose="020B0604020202020204" pitchFamily="34" charset="0"/>
              <a:buChar char="•"/>
            </a:pPr>
            <a:r>
              <a:rPr lang="en-US" sz="2000" b="0" dirty="0"/>
              <a:t>Finishes one phase before another beginnings </a:t>
            </a:r>
            <a:endParaRPr lang="en-ZA" sz="2000" b="0" dirty="0"/>
          </a:p>
        </p:txBody>
      </p:sp>
    </p:spTree>
    <p:extLst>
      <p:ext uri="{BB962C8B-B14F-4D97-AF65-F5344CB8AC3E}">
        <p14:creationId xmlns:p14="http://schemas.microsoft.com/office/powerpoint/2010/main" val="394523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66"/>
          <p:cNvSpPr/>
          <p:nvPr/>
        </p:nvSpPr>
        <p:spPr>
          <a:xfrm>
            <a:off x="1103819" y="1966002"/>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Poppins"/>
                <a:ea typeface="Poppins"/>
                <a:cs typeface="Poppins"/>
                <a:sym typeface="Poppins"/>
              </a:rPr>
              <a:t>Design</a:t>
            </a:r>
            <a:endParaRPr sz="1600" dirty="0">
              <a:solidFill>
                <a:schemeClr val="dk1"/>
              </a:solidFill>
              <a:latin typeface="Poppins"/>
              <a:ea typeface="Poppins"/>
              <a:cs typeface="Poppins"/>
              <a:sym typeface="Poppins"/>
            </a:endParaRPr>
          </a:p>
        </p:txBody>
      </p:sp>
      <p:sp>
        <p:nvSpPr>
          <p:cNvPr id="903" name="Google Shape;903;p66"/>
          <p:cNvSpPr/>
          <p:nvPr/>
        </p:nvSpPr>
        <p:spPr>
          <a:xfrm>
            <a:off x="1838000" y="2653775"/>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Poppins"/>
                <a:ea typeface="Poppins"/>
                <a:cs typeface="Poppins"/>
                <a:sym typeface="Poppins"/>
              </a:rPr>
              <a:t>Implementation</a:t>
            </a:r>
            <a:endParaRPr sz="1600" dirty="0">
              <a:solidFill>
                <a:schemeClr val="dk1"/>
              </a:solidFill>
              <a:latin typeface="Poppins"/>
              <a:ea typeface="Poppins"/>
              <a:cs typeface="Poppins"/>
              <a:sym typeface="Poppins"/>
            </a:endParaRPr>
          </a:p>
        </p:txBody>
      </p:sp>
      <p:sp>
        <p:nvSpPr>
          <p:cNvPr id="904" name="Google Shape;904;p66"/>
          <p:cNvSpPr/>
          <p:nvPr/>
        </p:nvSpPr>
        <p:spPr>
          <a:xfrm>
            <a:off x="2397000" y="3322413"/>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Poppins"/>
                <a:ea typeface="Poppins"/>
                <a:cs typeface="Poppins"/>
                <a:sym typeface="Poppins"/>
              </a:rPr>
              <a:t>Verification</a:t>
            </a:r>
            <a:endParaRPr sz="1600" dirty="0">
              <a:solidFill>
                <a:schemeClr val="dk1"/>
              </a:solidFill>
              <a:latin typeface="Poppins"/>
              <a:ea typeface="Poppins"/>
              <a:cs typeface="Poppins"/>
              <a:sym typeface="Poppins"/>
            </a:endParaRPr>
          </a:p>
        </p:txBody>
      </p:sp>
      <p:sp>
        <p:nvSpPr>
          <p:cNvPr id="905" name="Google Shape;905;p66"/>
          <p:cNvSpPr/>
          <p:nvPr/>
        </p:nvSpPr>
        <p:spPr>
          <a:xfrm>
            <a:off x="2956000" y="3991050"/>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Poppins"/>
                <a:ea typeface="Poppins"/>
                <a:cs typeface="Poppins"/>
                <a:sym typeface="Poppins"/>
              </a:rPr>
              <a:t>Deployment and Maintenance</a:t>
            </a:r>
            <a:endParaRPr sz="1600" dirty="0">
              <a:solidFill>
                <a:schemeClr val="dk1"/>
              </a:solidFill>
              <a:latin typeface="Poppins"/>
              <a:ea typeface="Poppins"/>
              <a:cs typeface="Poppins"/>
              <a:sym typeface="Poppins"/>
            </a:endParaRPr>
          </a:p>
        </p:txBody>
      </p:sp>
      <p:sp>
        <p:nvSpPr>
          <p:cNvPr id="906" name="Google Shape;906;p66"/>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ZA" dirty="0">
                <a:solidFill>
                  <a:schemeClr val="dk2"/>
                </a:solidFill>
              </a:rPr>
              <a:t>Waterfall</a:t>
            </a:r>
            <a:endParaRPr lang="en-ZA" dirty="0"/>
          </a:p>
        </p:txBody>
      </p:sp>
      <p:sp>
        <p:nvSpPr>
          <p:cNvPr id="907" name="Google Shape;907;p66"/>
          <p:cNvSpPr/>
          <p:nvPr/>
        </p:nvSpPr>
        <p:spPr>
          <a:xfrm>
            <a:off x="720000" y="1316500"/>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Poppins"/>
                <a:ea typeface="Poppins"/>
                <a:cs typeface="Poppins"/>
                <a:sym typeface="Poppins"/>
              </a:rPr>
              <a:t>Requirements</a:t>
            </a:r>
            <a:endParaRPr sz="1600" b="1">
              <a:solidFill>
                <a:schemeClr val="dk1"/>
              </a:solidFill>
              <a:latin typeface="Poppins"/>
              <a:ea typeface="Poppins"/>
              <a:cs typeface="Poppins"/>
              <a:sym typeface="Poppins"/>
            </a:endParaRPr>
          </a:p>
        </p:txBody>
      </p:sp>
      <p:cxnSp>
        <p:nvCxnSpPr>
          <p:cNvPr id="908" name="Google Shape;908;p66"/>
          <p:cNvCxnSpPr>
            <a:stCxn id="909" idx="3"/>
            <a:endCxn id="910" idx="0"/>
          </p:cNvCxnSpPr>
          <p:nvPr/>
        </p:nvCxnSpPr>
        <p:spPr>
          <a:xfrm>
            <a:off x="3624757" y="1536992"/>
            <a:ext cx="214500" cy="466200"/>
          </a:xfrm>
          <a:prstGeom prst="bentConnector2">
            <a:avLst/>
          </a:prstGeom>
          <a:noFill/>
          <a:ln w="9525" cap="flat" cmpd="sng">
            <a:solidFill>
              <a:srgbClr val="000000"/>
            </a:solidFill>
            <a:prstDash val="solid"/>
            <a:round/>
            <a:headEnd type="none" w="med" len="med"/>
            <a:tailEnd type="none" w="med" len="med"/>
          </a:ln>
        </p:spPr>
      </p:cxnSp>
      <p:cxnSp>
        <p:nvCxnSpPr>
          <p:cNvPr id="911" name="Google Shape;911;p66"/>
          <p:cNvCxnSpPr>
            <a:stCxn id="910" idx="3"/>
            <a:endCxn id="912" idx="0"/>
          </p:cNvCxnSpPr>
          <p:nvPr/>
        </p:nvCxnSpPr>
        <p:spPr>
          <a:xfrm>
            <a:off x="4168619" y="2205630"/>
            <a:ext cx="214500" cy="466200"/>
          </a:xfrm>
          <a:prstGeom prst="bentConnector2">
            <a:avLst/>
          </a:prstGeom>
          <a:noFill/>
          <a:ln w="9525" cap="flat" cmpd="sng">
            <a:solidFill>
              <a:srgbClr val="000000"/>
            </a:solidFill>
            <a:prstDash val="solid"/>
            <a:round/>
            <a:headEnd type="none" w="med" len="med"/>
            <a:tailEnd type="none" w="med" len="med"/>
          </a:ln>
        </p:spPr>
      </p:cxnSp>
      <p:cxnSp>
        <p:nvCxnSpPr>
          <p:cNvPr id="913" name="Google Shape;913;p66"/>
          <p:cNvCxnSpPr>
            <a:stCxn id="912" idx="3"/>
            <a:endCxn id="914" idx="0"/>
          </p:cNvCxnSpPr>
          <p:nvPr/>
        </p:nvCxnSpPr>
        <p:spPr>
          <a:xfrm>
            <a:off x="4712482" y="2874280"/>
            <a:ext cx="214500" cy="466200"/>
          </a:xfrm>
          <a:prstGeom prst="bentConnector2">
            <a:avLst/>
          </a:prstGeom>
          <a:noFill/>
          <a:ln w="9525" cap="flat" cmpd="sng">
            <a:solidFill>
              <a:srgbClr val="000000"/>
            </a:solidFill>
            <a:prstDash val="solid"/>
            <a:round/>
            <a:headEnd type="none" w="med" len="med"/>
            <a:tailEnd type="none" w="med" len="med"/>
          </a:ln>
        </p:spPr>
      </p:cxnSp>
      <p:cxnSp>
        <p:nvCxnSpPr>
          <p:cNvPr id="915" name="Google Shape;915;p66"/>
          <p:cNvCxnSpPr>
            <a:stCxn id="914" idx="3"/>
            <a:endCxn id="916" idx="0"/>
          </p:cNvCxnSpPr>
          <p:nvPr/>
        </p:nvCxnSpPr>
        <p:spPr>
          <a:xfrm>
            <a:off x="5256344" y="3542905"/>
            <a:ext cx="214500" cy="455400"/>
          </a:xfrm>
          <a:prstGeom prst="bentConnector2">
            <a:avLst/>
          </a:prstGeom>
          <a:noFill/>
          <a:ln w="9525" cap="flat" cmpd="sng">
            <a:solidFill>
              <a:srgbClr val="000000"/>
            </a:solidFill>
            <a:prstDash val="solid"/>
            <a:round/>
            <a:headEnd type="none" w="med" len="med"/>
            <a:tailEnd type="none" w="med" len="med"/>
          </a:ln>
        </p:spPr>
      </p:cxnSp>
      <p:sp>
        <p:nvSpPr>
          <p:cNvPr id="917" name="Google Shape;917;p66"/>
          <p:cNvSpPr txBox="1"/>
          <p:nvPr/>
        </p:nvSpPr>
        <p:spPr>
          <a:xfrm>
            <a:off x="3925000" y="1316500"/>
            <a:ext cx="28222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Concept or idea of what the customer wants </a:t>
            </a:r>
            <a:endParaRPr dirty="0">
              <a:solidFill>
                <a:schemeClr val="dk1"/>
              </a:solidFill>
              <a:latin typeface="Poppins"/>
              <a:ea typeface="Poppins"/>
              <a:cs typeface="Poppins"/>
              <a:sym typeface="Poppins"/>
            </a:endParaRPr>
          </a:p>
        </p:txBody>
      </p:sp>
      <p:sp>
        <p:nvSpPr>
          <p:cNvPr id="909" name="Google Shape;909;p66"/>
          <p:cNvSpPr/>
          <p:nvPr/>
        </p:nvSpPr>
        <p:spPr>
          <a:xfrm>
            <a:off x="2966257" y="1334642"/>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6"/>
          <p:cNvSpPr/>
          <p:nvPr/>
        </p:nvSpPr>
        <p:spPr>
          <a:xfrm>
            <a:off x="3510119" y="2003280"/>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6"/>
          <p:cNvSpPr/>
          <p:nvPr/>
        </p:nvSpPr>
        <p:spPr>
          <a:xfrm>
            <a:off x="4053982" y="2671930"/>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6"/>
          <p:cNvSpPr/>
          <p:nvPr/>
        </p:nvSpPr>
        <p:spPr>
          <a:xfrm>
            <a:off x="4597844" y="3340555"/>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6"/>
          <p:cNvSpPr/>
          <p:nvPr/>
        </p:nvSpPr>
        <p:spPr>
          <a:xfrm>
            <a:off x="5141707" y="3998205"/>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6"/>
          <p:cNvSpPr/>
          <p:nvPr/>
        </p:nvSpPr>
        <p:spPr>
          <a:xfrm>
            <a:off x="3683938" y="2054756"/>
            <a:ext cx="310874" cy="301756"/>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66"/>
          <p:cNvGrpSpPr/>
          <p:nvPr/>
        </p:nvGrpSpPr>
        <p:grpSpPr>
          <a:xfrm>
            <a:off x="4230245" y="2724112"/>
            <a:ext cx="305979" cy="300339"/>
            <a:chOff x="-6713450" y="2397900"/>
            <a:chExt cx="295375" cy="291450"/>
          </a:xfrm>
        </p:grpSpPr>
        <p:sp>
          <p:nvSpPr>
            <p:cNvPr id="924" name="Google Shape;924;p66"/>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6"/>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 name="Google Shape;926;p66"/>
          <p:cNvSpPr/>
          <p:nvPr/>
        </p:nvSpPr>
        <p:spPr>
          <a:xfrm>
            <a:off x="3142914" y="1396456"/>
            <a:ext cx="305176" cy="301756"/>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66"/>
          <p:cNvGrpSpPr/>
          <p:nvPr/>
        </p:nvGrpSpPr>
        <p:grpSpPr>
          <a:xfrm>
            <a:off x="4775737" y="3393126"/>
            <a:ext cx="302742" cy="299541"/>
            <a:chOff x="-4211975" y="2046625"/>
            <a:chExt cx="292250" cy="290675"/>
          </a:xfrm>
        </p:grpSpPr>
        <p:sp>
          <p:nvSpPr>
            <p:cNvPr id="928" name="Google Shape;928;p66"/>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6"/>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66"/>
          <p:cNvGrpSpPr/>
          <p:nvPr/>
        </p:nvGrpSpPr>
        <p:grpSpPr>
          <a:xfrm>
            <a:off x="5354667" y="4042327"/>
            <a:ext cx="232560" cy="300339"/>
            <a:chOff x="-3462150" y="2046625"/>
            <a:chExt cx="224500" cy="291450"/>
          </a:xfrm>
        </p:grpSpPr>
        <p:sp>
          <p:nvSpPr>
            <p:cNvPr id="931" name="Google Shape;931;p66"/>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6"/>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6"/>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6"/>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6"/>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6"/>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6"/>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1432F81B-9275-C3E5-64AE-3C58522B96DC}"/>
              </a:ext>
            </a:extLst>
          </p:cNvPr>
          <p:cNvSpPr>
            <a:spLocks noGrp="1"/>
          </p:cNvSpPr>
          <p:nvPr>
            <p:ph type="sldNum" sz="quarter" idx="4"/>
          </p:nvPr>
        </p:nvSpPr>
        <p:spPr/>
        <p:txBody>
          <a:bodyPr/>
          <a:lstStyle/>
          <a:p>
            <a:fld id="{9D6B7E9F-2B75-074E-A857-34F9CFC9C695}" type="slidenum">
              <a:rPr lang="en-US" smtClean="0"/>
              <a:pPr/>
              <a:t>36</a:t>
            </a:fld>
            <a:endParaRPr lang="en-US"/>
          </a:p>
        </p:txBody>
      </p:sp>
      <p:sp>
        <p:nvSpPr>
          <p:cNvPr id="3" name="Google Shape;368;p34">
            <a:extLst>
              <a:ext uri="{FF2B5EF4-FFF2-40B4-BE49-F238E27FC236}">
                <a16:creationId xmlns:a16="http://schemas.microsoft.com/office/drawing/2014/main" id="{EBD6ED68-CBA6-98A1-B943-59A538D47E53}"/>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66"/>
          <p:cNvSpPr/>
          <p:nvPr/>
        </p:nvSpPr>
        <p:spPr>
          <a:xfrm>
            <a:off x="1279000" y="1985138"/>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Poppins"/>
                <a:ea typeface="Poppins"/>
                <a:cs typeface="Poppins"/>
                <a:sym typeface="Poppins"/>
              </a:rPr>
              <a:t>Design</a:t>
            </a:r>
            <a:endParaRPr sz="1600" b="1">
              <a:solidFill>
                <a:schemeClr val="dk1"/>
              </a:solidFill>
              <a:latin typeface="Poppins"/>
              <a:ea typeface="Poppins"/>
              <a:cs typeface="Poppins"/>
              <a:sym typeface="Poppins"/>
            </a:endParaRPr>
          </a:p>
        </p:txBody>
      </p:sp>
      <p:sp>
        <p:nvSpPr>
          <p:cNvPr id="903" name="Google Shape;903;p66"/>
          <p:cNvSpPr/>
          <p:nvPr/>
        </p:nvSpPr>
        <p:spPr>
          <a:xfrm>
            <a:off x="1838000" y="2653775"/>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Poppins"/>
                <a:ea typeface="Poppins"/>
                <a:cs typeface="Poppins"/>
                <a:sym typeface="Poppins"/>
              </a:rPr>
              <a:t>Implementation</a:t>
            </a:r>
            <a:endParaRPr sz="1600" dirty="0">
              <a:solidFill>
                <a:schemeClr val="dk1"/>
              </a:solidFill>
              <a:latin typeface="Poppins"/>
              <a:ea typeface="Poppins"/>
              <a:cs typeface="Poppins"/>
              <a:sym typeface="Poppins"/>
            </a:endParaRPr>
          </a:p>
        </p:txBody>
      </p:sp>
      <p:sp>
        <p:nvSpPr>
          <p:cNvPr id="904" name="Google Shape;904;p66"/>
          <p:cNvSpPr/>
          <p:nvPr/>
        </p:nvSpPr>
        <p:spPr>
          <a:xfrm>
            <a:off x="2397000" y="3322413"/>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Poppins"/>
                <a:ea typeface="Poppins"/>
                <a:cs typeface="Poppins"/>
                <a:sym typeface="Poppins"/>
              </a:rPr>
              <a:t>Verification</a:t>
            </a:r>
            <a:endParaRPr sz="1600" dirty="0">
              <a:solidFill>
                <a:schemeClr val="dk1"/>
              </a:solidFill>
              <a:latin typeface="Poppins"/>
              <a:ea typeface="Poppins"/>
              <a:cs typeface="Poppins"/>
              <a:sym typeface="Poppins"/>
            </a:endParaRPr>
          </a:p>
        </p:txBody>
      </p:sp>
      <p:sp>
        <p:nvSpPr>
          <p:cNvPr id="905" name="Google Shape;905;p66"/>
          <p:cNvSpPr/>
          <p:nvPr/>
        </p:nvSpPr>
        <p:spPr>
          <a:xfrm>
            <a:off x="2956000" y="3991050"/>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Poppins"/>
                <a:ea typeface="Poppins"/>
                <a:cs typeface="Poppins"/>
                <a:sym typeface="Poppins"/>
              </a:rPr>
              <a:t>Deployment and Maintenance</a:t>
            </a:r>
            <a:endParaRPr sz="1600" dirty="0">
              <a:solidFill>
                <a:schemeClr val="dk1"/>
              </a:solidFill>
              <a:latin typeface="Poppins"/>
              <a:ea typeface="Poppins"/>
              <a:cs typeface="Poppins"/>
              <a:sym typeface="Poppins"/>
            </a:endParaRPr>
          </a:p>
        </p:txBody>
      </p:sp>
      <p:sp>
        <p:nvSpPr>
          <p:cNvPr id="906" name="Google Shape;906;p66"/>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ZA" dirty="0">
                <a:solidFill>
                  <a:schemeClr val="dk2"/>
                </a:solidFill>
              </a:rPr>
              <a:t>Waterfall</a:t>
            </a:r>
            <a:endParaRPr lang="en-ZA" dirty="0"/>
          </a:p>
        </p:txBody>
      </p:sp>
      <p:sp>
        <p:nvSpPr>
          <p:cNvPr id="907" name="Google Shape;907;p66"/>
          <p:cNvSpPr/>
          <p:nvPr/>
        </p:nvSpPr>
        <p:spPr>
          <a:xfrm>
            <a:off x="720000" y="1316500"/>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Poppins"/>
                <a:ea typeface="Poppins"/>
                <a:cs typeface="Poppins"/>
                <a:sym typeface="Poppins"/>
              </a:rPr>
              <a:t>Requirements</a:t>
            </a:r>
            <a:endParaRPr sz="1600" dirty="0">
              <a:solidFill>
                <a:schemeClr val="dk1"/>
              </a:solidFill>
              <a:latin typeface="Poppins"/>
              <a:ea typeface="Poppins"/>
              <a:cs typeface="Poppins"/>
              <a:sym typeface="Poppins"/>
            </a:endParaRPr>
          </a:p>
        </p:txBody>
      </p:sp>
      <p:cxnSp>
        <p:nvCxnSpPr>
          <p:cNvPr id="908" name="Google Shape;908;p66"/>
          <p:cNvCxnSpPr>
            <a:stCxn id="909" idx="3"/>
            <a:endCxn id="910" idx="0"/>
          </p:cNvCxnSpPr>
          <p:nvPr/>
        </p:nvCxnSpPr>
        <p:spPr>
          <a:xfrm>
            <a:off x="3624757" y="1536992"/>
            <a:ext cx="214500" cy="466200"/>
          </a:xfrm>
          <a:prstGeom prst="bentConnector2">
            <a:avLst/>
          </a:prstGeom>
          <a:noFill/>
          <a:ln w="9525" cap="flat" cmpd="sng">
            <a:solidFill>
              <a:srgbClr val="000000"/>
            </a:solidFill>
            <a:prstDash val="solid"/>
            <a:round/>
            <a:headEnd type="none" w="med" len="med"/>
            <a:tailEnd type="none" w="med" len="med"/>
          </a:ln>
        </p:spPr>
      </p:cxnSp>
      <p:cxnSp>
        <p:nvCxnSpPr>
          <p:cNvPr id="911" name="Google Shape;911;p66"/>
          <p:cNvCxnSpPr>
            <a:stCxn id="910" idx="3"/>
            <a:endCxn id="912" idx="0"/>
          </p:cNvCxnSpPr>
          <p:nvPr/>
        </p:nvCxnSpPr>
        <p:spPr>
          <a:xfrm>
            <a:off x="4168619" y="2205630"/>
            <a:ext cx="214500" cy="466200"/>
          </a:xfrm>
          <a:prstGeom prst="bentConnector2">
            <a:avLst/>
          </a:prstGeom>
          <a:noFill/>
          <a:ln w="9525" cap="flat" cmpd="sng">
            <a:solidFill>
              <a:srgbClr val="000000"/>
            </a:solidFill>
            <a:prstDash val="solid"/>
            <a:round/>
            <a:headEnd type="none" w="med" len="med"/>
            <a:tailEnd type="none" w="med" len="med"/>
          </a:ln>
        </p:spPr>
      </p:cxnSp>
      <p:cxnSp>
        <p:nvCxnSpPr>
          <p:cNvPr id="913" name="Google Shape;913;p66"/>
          <p:cNvCxnSpPr>
            <a:stCxn id="912" idx="3"/>
            <a:endCxn id="914" idx="0"/>
          </p:cNvCxnSpPr>
          <p:nvPr/>
        </p:nvCxnSpPr>
        <p:spPr>
          <a:xfrm>
            <a:off x="4712482" y="2874280"/>
            <a:ext cx="214500" cy="466200"/>
          </a:xfrm>
          <a:prstGeom prst="bentConnector2">
            <a:avLst/>
          </a:prstGeom>
          <a:noFill/>
          <a:ln w="9525" cap="flat" cmpd="sng">
            <a:solidFill>
              <a:srgbClr val="000000"/>
            </a:solidFill>
            <a:prstDash val="solid"/>
            <a:round/>
            <a:headEnd type="none" w="med" len="med"/>
            <a:tailEnd type="none" w="med" len="med"/>
          </a:ln>
        </p:spPr>
      </p:cxnSp>
      <p:cxnSp>
        <p:nvCxnSpPr>
          <p:cNvPr id="915" name="Google Shape;915;p66"/>
          <p:cNvCxnSpPr>
            <a:stCxn id="914" idx="3"/>
            <a:endCxn id="916" idx="0"/>
          </p:cNvCxnSpPr>
          <p:nvPr/>
        </p:nvCxnSpPr>
        <p:spPr>
          <a:xfrm>
            <a:off x="5256344" y="3542905"/>
            <a:ext cx="214500" cy="455400"/>
          </a:xfrm>
          <a:prstGeom prst="bentConnector2">
            <a:avLst/>
          </a:prstGeom>
          <a:noFill/>
          <a:ln w="9525" cap="flat" cmpd="sng">
            <a:solidFill>
              <a:srgbClr val="000000"/>
            </a:solidFill>
            <a:prstDash val="solid"/>
            <a:round/>
            <a:headEnd type="none" w="med" len="med"/>
            <a:tailEnd type="none" w="med" len="med"/>
          </a:ln>
        </p:spPr>
      </p:cxnSp>
      <p:sp>
        <p:nvSpPr>
          <p:cNvPr id="917" name="Google Shape;917;p66"/>
          <p:cNvSpPr txBox="1"/>
          <p:nvPr/>
        </p:nvSpPr>
        <p:spPr>
          <a:xfrm>
            <a:off x="3925000" y="1316500"/>
            <a:ext cx="28222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Concept or idea of what the customer wants </a:t>
            </a:r>
            <a:endParaRPr dirty="0">
              <a:solidFill>
                <a:schemeClr val="dk1"/>
              </a:solidFill>
              <a:latin typeface="Poppins"/>
              <a:ea typeface="Poppins"/>
              <a:cs typeface="Poppins"/>
              <a:sym typeface="Poppins"/>
            </a:endParaRPr>
          </a:p>
        </p:txBody>
      </p:sp>
      <p:sp>
        <p:nvSpPr>
          <p:cNvPr id="918" name="Google Shape;918;p66"/>
          <p:cNvSpPr txBox="1"/>
          <p:nvPr/>
        </p:nvSpPr>
        <p:spPr>
          <a:xfrm>
            <a:off x="4484000" y="1985125"/>
            <a:ext cx="22632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Logical design and physical design </a:t>
            </a:r>
            <a:endParaRPr dirty="0">
              <a:solidFill>
                <a:schemeClr val="dk1"/>
              </a:solidFill>
              <a:latin typeface="Poppins"/>
              <a:ea typeface="Poppins"/>
              <a:cs typeface="Poppins"/>
              <a:sym typeface="Poppins"/>
            </a:endParaRPr>
          </a:p>
        </p:txBody>
      </p:sp>
      <p:sp>
        <p:nvSpPr>
          <p:cNvPr id="909" name="Google Shape;909;p66"/>
          <p:cNvSpPr/>
          <p:nvPr/>
        </p:nvSpPr>
        <p:spPr>
          <a:xfrm>
            <a:off x="2966257" y="1334642"/>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6"/>
          <p:cNvSpPr/>
          <p:nvPr/>
        </p:nvSpPr>
        <p:spPr>
          <a:xfrm>
            <a:off x="3510119" y="2003280"/>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6"/>
          <p:cNvSpPr/>
          <p:nvPr/>
        </p:nvSpPr>
        <p:spPr>
          <a:xfrm>
            <a:off x="4053982" y="2671930"/>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6"/>
          <p:cNvSpPr/>
          <p:nvPr/>
        </p:nvSpPr>
        <p:spPr>
          <a:xfrm>
            <a:off x="4597844" y="3340555"/>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6"/>
          <p:cNvSpPr/>
          <p:nvPr/>
        </p:nvSpPr>
        <p:spPr>
          <a:xfrm>
            <a:off x="5141707" y="3998205"/>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6"/>
          <p:cNvSpPr/>
          <p:nvPr/>
        </p:nvSpPr>
        <p:spPr>
          <a:xfrm>
            <a:off x="3683938" y="2054756"/>
            <a:ext cx="310874" cy="301756"/>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66"/>
          <p:cNvGrpSpPr/>
          <p:nvPr/>
        </p:nvGrpSpPr>
        <p:grpSpPr>
          <a:xfrm>
            <a:off x="4230245" y="2724112"/>
            <a:ext cx="305979" cy="300339"/>
            <a:chOff x="-6713450" y="2397900"/>
            <a:chExt cx="295375" cy="291450"/>
          </a:xfrm>
        </p:grpSpPr>
        <p:sp>
          <p:nvSpPr>
            <p:cNvPr id="924" name="Google Shape;924;p66"/>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6"/>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 name="Google Shape;926;p66"/>
          <p:cNvSpPr/>
          <p:nvPr/>
        </p:nvSpPr>
        <p:spPr>
          <a:xfrm>
            <a:off x="3142914" y="1396456"/>
            <a:ext cx="305176" cy="301756"/>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66"/>
          <p:cNvGrpSpPr/>
          <p:nvPr/>
        </p:nvGrpSpPr>
        <p:grpSpPr>
          <a:xfrm>
            <a:off x="4775737" y="3393126"/>
            <a:ext cx="302742" cy="299541"/>
            <a:chOff x="-4211975" y="2046625"/>
            <a:chExt cx="292250" cy="290675"/>
          </a:xfrm>
        </p:grpSpPr>
        <p:sp>
          <p:nvSpPr>
            <p:cNvPr id="928" name="Google Shape;928;p66"/>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6"/>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66"/>
          <p:cNvGrpSpPr/>
          <p:nvPr/>
        </p:nvGrpSpPr>
        <p:grpSpPr>
          <a:xfrm>
            <a:off x="5354667" y="4042327"/>
            <a:ext cx="232560" cy="300339"/>
            <a:chOff x="-3462150" y="2046625"/>
            <a:chExt cx="224500" cy="291450"/>
          </a:xfrm>
        </p:grpSpPr>
        <p:sp>
          <p:nvSpPr>
            <p:cNvPr id="931" name="Google Shape;931;p66"/>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6"/>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6"/>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6"/>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6"/>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6"/>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6"/>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1432F81B-9275-C3E5-64AE-3C58522B96DC}"/>
              </a:ext>
            </a:extLst>
          </p:cNvPr>
          <p:cNvSpPr>
            <a:spLocks noGrp="1"/>
          </p:cNvSpPr>
          <p:nvPr>
            <p:ph type="sldNum" sz="quarter" idx="4"/>
          </p:nvPr>
        </p:nvSpPr>
        <p:spPr/>
        <p:txBody>
          <a:bodyPr/>
          <a:lstStyle/>
          <a:p>
            <a:fld id="{9D6B7E9F-2B75-074E-A857-34F9CFC9C695}" type="slidenum">
              <a:rPr lang="en-US" smtClean="0"/>
              <a:pPr/>
              <a:t>37</a:t>
            </a:fld>
            <a:endParaRPr lang="en-US"/>
          </a:p>
        </p:txBody>
      </p:sp>
      <p:sp>
        <p:nvSpPr>
          <p:cNvPr id="3" name="Google Shape;368;p34">
            <a:extLst>
              <a:ext uri="{FF2B5EF4-FFF2-40B4-BE49-F238E27FC236}">
                <a16:creationId xmlns:a16="http://schemas.microsoft.com/office/drawing/2014/main" id="{EBD6ED68-CBA6-98A1-B943-59A538D47E53}"/>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Tree>
    <p:extLst>
      <p:ext uri="{BB962C8B-B14F-4D97-AF65-F5344CB8AC3E}">
        <p14:creationId xmlns:p14="http://schemas.microsoft.com/office/powerpoint/2010/main" val="2050252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66"/>
          <p:cNvSpPr/>
          <p:nvPr/>
        </p:nvSpPr>
        <p:spPr>
          <a:xfrm>
            <a:off x="1279000" y="1985138"/>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Poppins"/>
                <a:ea typeface="Poppins"/>
                <a:cs typeface="Poppins"/>
                <a:sym typeface="Poppins"/>
              </a:rPr>
              <a:t>Design</a:t>
            </a:r>
            <a:endParaRPr sz="1600" dirty="0">
              <a:solidFill>
                <a:schemeClr val="dk1"/>
              </a:solidFill>
              <a:latin typeface="Poppins"/>
              <a:ea typeface="Poppins"/>
              <a:cs typeface="Poppins"/>
              <a:sym typeface="Poppins"/>
            </a:endParaRPr>
          </a:p>
        </p:txBody>
      </p:sp>
      <p:sp>
        <p:nvSpPr>
          <p:cNvPr id="903" name="Google Shape;903;p66"/>
          <p:cNvSpPr/>
          <p:nvPr/>
        </p:nvSpPr>
        <p:spPr>
          <a:xfrm>
            <a:off x="1838000" y="2653775"/>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Poppins"/>
                <a:ea typeface="Poppins"/>
                <a:cs typeface="Poppins"/>
                <a:sym typeface="Poppins"/>
              </a:rPr>
              <a:t>Implementation</a:t>
            </a:r>
            <a:endParaRPr sz="1600" b="1" dirty="0">
              <a:solidFill>
                <a:schemeClr val="dk1"/>
              </a:solidFill>
              <a:latin typeface="Poppins"/>
              <a:ea typeface="Poppins"/>
              <a:cs typeface="Poppins"/>
              <a:sym typeface="Poppins"/>
            </a:endParaRPr>
          </a:p>
        </p:txBody>
      </p:sp>
      <p:sp>
        <p:nvSpPr>
          <p:cNvPr id="904" name="Google Shape;904;p66"/>
          <p:cNvSpPr/>
          <p:nvPr/>
        </p:nvSpPr>
        <p:spPr>
          <a:xfrm>
            <a:off x="2397000" y="3322413"/>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Poppins"/>
                <a:ea typeface="Poppins"/>
                <a:cs typeface="Poppins"/>
                <a:sym typeface="Poppins"/>
              </a:rPr>
              <a:t>Verification</a:t>
            </a:r>
            <a:endParaRPr sz="1600" dirty="0">
              <a:solidFill>
                <a:schemeClr val="dk1"/>
              </a:solidFill>
              <a:latin typeface="Poppins"/>
              <a:ea typeface="Poppins"/>
              <a:cs typeface="Poppins"/>
              <a:sym typeface="Poppins"/>
            </a:endParaRPr>
          </a:p>
        </p:txBody>
      </p:sp>
      <p:sp>
        <p:nvSpPr>
          <p:cNvPr id="905" name="Google Shape;905;p66"/>
          <p:cNvSpPr/>
          <p:nvPr/>
        </p:nvSpPr>
        <p:spPr>
          <a:xfrm>
            <a:off x="2956000" y="3991050"/>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Poppins"/>
                <a:ea typeface="Poppins"/>
                <a:cs typeface="Poppins"/>
                <a:sym typeface="Poppins"/>
              </a:rPr>
              <a:t>Deployment and Maintenance</a:t>
            </a:r>
            <a:endParaRPr sz="1600" dirty="0">
              <a:solidFill>
                <a:schemeClr val="dk1"/>
              </a:solidFill>
              <a:latin typeface="Poppins"/>
              <a:ea typeface="Poppins"/>
              <a:cs typeface="Poppins"/>
              <a:sym typeface="Poppins"/>
            </a:endParaRPr>
          </a:p>
        </p:txBody>
      </p:sp>
      <p:sp>
        <p:nvSpPr>
          <p:cNvPr id="906" name="Google Shape;906;p66"/>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ZA" dirty="0">
                <a:solidFill>
                  <a:schemeClr val="dk2"/>
                </a:solidFill>
              </a:rPr>
              <a:t>Waterfall</a:t>
            </a:r>
            <a:endParaRPr lang="en-ZA" dirty="0"/>
          </a:p>
        </p:txBody>
      </p:sp>
      <p:sp>
        <p:nvSpPr>
          <p:cNvPr id="907" name="Google Shape;907;p66"/>
          <p:cNvSpPr/>
          <p:nvPr/>
        </p:nvSpPr>
        <p:spPr>
          <a:xfrm>
            <a:off x="720000" y="1316500"/>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Poppins"/>
                <a:ea typeface="Poppins"/>
                <a:cs typeface="Poppins"/>
                <a:sym typeface="Poppins"/>
              </a:rPr>
              <a:t>Requirements</a:t>
            </a:r>
            <a:endParaRPr sz="1600" dirty="0">
              <a:solidFill>
                <a:schemeClr val="dk1"/>
              </a:solidFill>
              <a:latin typeface="Poppins"/>
              <a:ea typeface="Poppins"/>
              <a:cs typeface="Poppins"/>
              <a:sym typeface="Poppins"/>
            </a:endParaRPr>
          </a:p>
        </p:txBody>
      </p:sp>
      <p:cxnSp>
        <p:nvCxnSpPr>
          <p:cNvPr id="908" name="Google Shape;908;p66"/>
          <p:cNvCxnSpPr>
            <a:stCxn id="909" idx="3"/>
            <a:endCxn id="910" idx="0"/>
          </p:cNvCxnSpPr>
          <p:nvPr/>
        </p:nvCxnSpPr>
        <p:spPr>
          <a:xfrm>
            <a:off x="3624757" y="1536992"/>
            <a:ext cx="214500" cy="466200"/>
          </a:xfrm>
          <a:prstGeom prst="bentConnector2">
            <a:avLst/>
          </a:prstGeom>
          <a:noFill/>
          <a:ln w="9525" cap="flat" cmpd="sng">
            <a:solidFill>
              <a:srgbClr val="000000"/>
            </a:solidFill>
            <a:prstDash val="solid"/>
            <a:round/>
            <a:headEnd type="none" w="med" len="med"/>
            <a:tailEnd type="none" w="med" len="med"/>
          </a:ln>
        </p:spPr>
      </p:cxnSp>
      <p:cxnSp>
        <p:nvCxnSpPr>
          <p:cNvPr id="911" name="Google Shape;911;p66"/>
          <p:cNvCxnSpPr>
            <a:stCxn id="910" idx="3"/>
            <a:endCxn id="912" idx="0"/>
          </p:cNvCxnSpPr>
          <p:nvPr/>
        </p:nvCxnSpPr>
        <p:spPr>
          <a:xfrm>
            <a:off x="4168619" y="2205630"/>
            <a:ext cx="214500" cy="466200"/>
          </a:xfrm>
          <a:prstGeom prst="bentConnector2">
            <a:avLst/>
          </a:prstGeom>
          <a:noFill/>
          <a:ln w="9525" cap="flat" cmpd="sng">
            <a:solidFill>
              <a:srgbClr val="000000"/>
            </a:solidFill>
            <a:prstDash val="solid"/>
            <a:round/>
            <a:headEnd type="none" w="med" len="med"/>
            <a:tailEnd type="none" w="med" len="med"/>
          </a:ln>
        </p:spPr>
      </p:cxnSp>
      <p:cxnSp>
        <p:nvCxnSpPr>
          <p:cNvPr id="913" name="Google Shape;913;p66"/>
          <p:cNvCxnSpPr>
            <a:stCxn id="912" idx="3"/>
            <a:endCxn id="914" idx="0"/>
          </p:cNvCxnSpPr>
          <p:nvPr/>
        </p:nvCxnSpPr>
        <p:spPr>
          <a:xfrm>
            <a:off x="4712482" y="2874280"/>
            <a:ext cx="214500" cy="466200"/>
          </a:xfrm>
          <a:prstGeom prst="bentConnector2">
            <a:avLst/>
          </a:prstGeom>
          <a:noFill/>
          <a:ln w="9525" cap="flat" cmpd="sng">
            <a:solidFill>
              <a:srgbClr val="000000"/>
            </a:solidFill>
            <a:prstDash val="solid"/>
            <a:round/>
            <a:headEnd type="none" w="med" len="med"/>
            <a:tailEnd type="none" w="med" len="med"/>
          </a:ln>
        </p:spPr>
      </p:cxnSp>
      <p:cxnSp>
        <p:nvCxnSpPr>
          <p:cNvPr id="915" name="Google Shape;915;p66"/>
          <p:cNvCxnSpPr>
            <a:stCxn id="914" idx="3"/>
            <a:endCxn id="916" idx="0"/>
          </p:cNvCxnSpPr>
          <p:nvPr/>
        </p:nvCxnSpPr>
        <p:spPr>
          <a:xfrm>
            <a:off x="5256344" y="3542905"/>
            <a:ext cx="214500" cy="455400"/>
          </a:xfrm>
          <a:prstGeom prst="bentConnector2">
            <a:avLst/>
          </a:prstGeom>
          <a:noFill/>
          <a:ln w="9525" cap="flat" cmpd="sng">
            <a:solidFill>
              <a:srgbClr val="000000"/>
            </a:solidFill>
            <a:prstDash val="solid"/>
            <a:round/>
            <a:headEnd type="none" w="med" len="med"/>
            <a:tailEnd type="none" w="med" len="med"/>
          </a:ln>
        </p:spPr>
      </p:cxnSp>
      <p:sp>
        <p:nvSpPr>
          <p:cNvPr id="917" name="Google Shape;917;p66"/>
          <p:cNvSpPr txBox="1"/>
          <p:nvPr/>
        </p:nvSpPr>
        <p:spPr>
          <a:xfrm>
            <a:off x="3925000" y="1316500"/>
            <a:ext cx="28222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Concept or idea of what the customer wants </a:t>
            </a:r>
            <a:endParaRPr dirty="0">
              <a:solidFill>
                <a:schemeClr val="dk1"/>
              </a:solidFill>
              <a:latin typeface="Poppins"/>
              <a:ea typeface="Poppins"/>
              <a:cs typeface="Poppins"/>
              <a:sym typeface="Poppins"/>
            </a:endParaRPr>
          </a:p>
        </p:txBody>
      </p:sp>
      <p:sp>
        <p:nvSpPr>
          <p:cNvPr id="918" name="Google Shape;918;p66"/>
          <p:cNvSpPr txBox="1"/>
          <p:nvPr/>
        </p:nvSpPr>
        <p:spPr>
          <a:xfrm>
            <a:off x="4484000" y="1985125"/>
            <a:ext cx="22632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Logical design and physical design </a:t>
            </a:r>
            <a:endParaRPr dirty="0">
              <a:solidFill>
                <a:schemeClr val="dk1"/>
              </a:solidFill>
              <a:latin typeface="Poppins"/>
              <a:ea typeface="Poppins"/>
              <a:cs typeface="Poppins"/>
              <a:sym typeface="Poppins"/>
            </a:endParaRPr>
          </a:p>
        </p:txBody>
      </p:sp>
      <p:sp>
        <p:nvSpPr>
          <p:cNvPr id="919" name="Google Shape;919;p66"/>
          <p:cNvSpPr txBox="1"/>
          <p:nvPr/>
        </p:nvSpPr>
        <p:spPr>
          <a:xfrm>
            <a:off x="5042900" y="2653750"/>
            <a:ext cx="22632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Building the design into actual software</a:t>
            </a:r>
            <a:endParaRPr dirty="0">
              <a:solidFill>
                <a:schemeClr val="dk1"/>
              </a:solidFill>
              <a:latin typeface="Poppins"/>
              <a:ea typeface="Poppins"/>
              <a:cs typeface="Poppins"/>
              <a:sym typeface="Poppins"/>
            </a:endParaRPr>
          </a:p>
        </p:txBody>
      </p:sp>
      <p:sp>
        <p:nvSpPr>
          <p:cNvPr id="909" name="Google Shape;909;p66"/>
          <p:cNvSpPr/>
          <p:nvPr/>
        </p:nvSpPr>
        <p:spPr>
          <a:xfrm>
            <a:off x="2966257" y="1334642"/>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6"/>
          <p:cNvSpPr/>
          <p:nvPr/>
        </p:nvSpPr>
        <p:spPr>
          <a:xfrm>
            <a:off x="3510119" y="2003280"/>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6"/>
          <p:cNvSpPr/>
          <p:nvPr/>
        </p:nvSpPr>
        <p:spPr>
          <a:xfrm>
            <a:off x="4053982" y="2671930"/>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6"/>
          <p:cNvSpPr/>
          <p:nvPr/>
        </p:nvSpPr>
        <p:spPr>
          <a:xfrm>
            <a:off x="4597844" y="3340555"/>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6"/>
          <p:cNvSpPr/>
          <p:nvPr/>
        </p:nvSpPr>
        <p:spPr>
          <a:xfrm>
            <a:off x="5141707" y="3998205"/>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6"/>
          <p:cNvSpPr/>
          <p:nvPr/>
        </p:nvSpPr>
        <p:spPr>
          <a:xfrm>
            <a:off x="3683938" y="2054756"/>
            <a:ext cx="310874" cy="301756"/>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66"/>
          <p:cNvGrpSpPr/>
          <p:nvPr/>
        </p:nvGrpSpPr>
        <p:grpSpPr>
          <a:xfrm>
            <a:off x="4230245" y="2724112"/>
            <a:ext cx="305979" cy="300339"/>
            <a:chOff x="-6713450" y="2397900"/>
            <a:chExt cx="295375" cy="291450"/>
          </a:xfrm>
        </p:grpSpPr>
        <p:sp>
          <p:nvSpPr>
            <p:cNvPr id="924" name="Google Shape;924;p66"/>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6"/>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 name="Google Shape;926;p66"/>
          <p:cNvSpPr/>
          <p:nvPr/>
        </p:nvSpPr>
        <p:spPr>
          <a:xfrm>
            <a:off x="3142914" y="1396456"/>
            <a:ext cx="305176" cy="301756"/>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66"/>
          <p:cNvGrpSpPr/>
          <p:nvPr/>
        </p:nvGrpSpPr>
        <p:grpSpPr>
          <a:xfrm>
            <a:off x="4775737" y="3393126"/>
            <a:ext cx="302742" cy="299541"/>
            <a:chOff x="-4211975" y="2046625"/>
            <a:chExt cx="292250" cy="290675"/>
          </a:xfrm>
        </p:grpSpPr>
        <p:sp>
          <p:nvSpPr>
            <p:cNvPr id="928" name="Google Shape;928;p66"/>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6"/>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66"/>
          <p:cNvGrpSpPr/>
          <p:nvPr/>
        </p:nvGrpSpPr>
        <p:grpSpPr>
          <a:xfrm>
            <a:off x="5354667" y="4042327"/>
            <a:ext cx="232560" cy="300339"/>
            <a:chOff x="-3462150" y="2046625"/>
            <a:chExt cx="224500" cy="291450"/>
          </a:xfrm>
        </p:grpSpPr>
        <p:sp>
          <p:nvSpPr>
            <p:cNvPr id="931" name="Google Shape;931;p66"/>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6"/>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6"/>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6"/>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6"/>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6"/>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6"/>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1432F81B-9275-C3E5-64AE-3C58522B96DC}"/>
              </a:ext>
            </a:extLst>
          </p:cNvPr>
          <p:cNvSpPr>
            <a:spLocks noGrp="1"/>
          </p:cNvSpPr>
          <p:nvPr>
            <p:ph type="sldNum" sz="quarter" idx="4"/>
          </p:nvPr>
        </p:nvSpPr>
        <p:spPr/>
        <p:txBody>
          <a:bodyPr/>
          <a:lstStyle/>
          <a:p>
            <a:fld id="{9D6B7E9F-2B75-074E-A857-34F9CFC9C695}" type="slidenum">
              <a:rPr lang="en-US" smtClean="0"/>
              <a:pPr/>
              <a:t>38</a:t>
            </a:fld>
            <a:endParaRPr lang="en-US"/>
          </a:p>
        </p:txBody>
      </p:sp>
      <p:sp>
        <p:nvSpPr>
          <p:cNvPr id="3" name="Google Shape;368;p34">
            <a:extLst>
              <a:ext uri="{FF2B5EF4-FFF2-40B4-BE49-F238E27FC236}">
                <a16:creationId xmlns:a16="http://schemas.microsoft.com/office/drawing/2014/main" id="{EBD6ED68-CBA6-98A1-B943-59A538D47E53}"/>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Tree>
    <p:extLst>
      <p:ext uri="{BB962C8B-B14F-4D97-AF65-F5344CB8AC3E}">
        <p14:creationId xmlns:p14="http://schemas.microsoft.com/office/powerpoint/2010/main" val="862621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66"/>
          <p:cNvSpPr/>
          <p:nvPr/>
        </p:nvSpPr>
        <p:spPr>
          <a:xfrm>
            <a:off x="1279000" y="1985138"/>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Poppins"/>
                <a:ea typeface="Poppins"/>
                <a:cs typeface="Poppins"/>
                <a:sym typeface="Poppins"/>
              </a:rPr>
              <a:t>Design</a:t>
            </a:r>
            <a:endParaRPr sz="1600" dirty="0">
              <a:solidFill>
                <a:schemeClr val="dk1"/>
              </a:solidFill>
              <a:latin typeface="Poppins"/>
              <a:ea typeface="Poppins"/>
              <a:cs typeface="Poppins"/>
              <a:sym typeface="Poppins"/>
            </a:endParaRPr>
          </a:p>
        </p:txBody>
      </p:sp>
      <p:sp>
        <p:nvSpPr>
          <p:cNvPr id="903" name="Google Shape;903;p66"/>
          <p:cNvSpPr/>
          <p:nvPr/>
        </p:nvSpPr>
        <p:spPr>
          <a:xfrm>
            <a:off x="1838000" y="2653775"/>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Poppins"/>
                <a:ea typeface="Poppins"/>
                <a:cs typeface="Poppins"/>
                <a:sym typeface="Poppins"/>
              </a:rPr>
              <a:t>Implementation</a:t>
            </a:r>
            <a:endParaRPr sz="1600" dirty="0">
              <a:solidFill>
                <a:schemeClr val="dk1"/>
              </a:solidFill>
              <a:latin typeface="Poppins"/>
              <a:ea typeface="Poppins"/>
              <a:cs typeface="Poppins"/>
              <a:sym typeface="Poppins"/>
            </a:endParaRPr>
          </a:p>
        </p:txBody>
      </p:sp>
      <p:sp>
        <p:nvSpPr>
          <p:cNvPr id="904" name="Google Shape;904;p66"/>
          <p:cNvSpPr/>
          <p:nvPr/>
        </p:nvSpPr>
        <p:spPr>
          <a:xfrm>
            <a:off x="2397000" y="3322413"/>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Poppins"/>
                <a:ea typeface="Poppins"/>
                <a:cs typeface="Poppins"/>
                <a:sym typeface="Poppins"/>
              </a:rPr>
              <a:t>Verification</a:t>
            </a:r>
            <a:endParaRPr sz="1600" b="1">
              <a:solidFill>
                <a:schemeClr val="dk1"/>
              </a:solidFill>
              <a:latin typeface="Poppins"/>
              <a:ea typeface="Poppins"/>
              <a:cs typeface="Poppins"/>
              <a:sym typeface="Poppins"/>
            </a:endParaRPr>
          </a:p>
        </p:txBody>
      </p:sp>
      <p:sp>
        <p:nvSpPr>
          <p:cNvPr id="905" name="Google Shape;905;p66"/>
          <p:cNvSpPr/>
          <p:nvPr/>
        </p:nvSpPr>
        <p:spPr>
          <a:xfrm>
            <a:off x="2956000" y="3991050"/>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Poppins"/>
                <a:ea typeface="Poppins"/>
                <a:cs typeface="Poppins"/>
                <a:sym typeface="Poppins"/>
              </a:rPr>
              <a:t>Deployment and Maintenance</a:t>
            </a:r>
            <a:endParaRPr sz="1600" dirty="0">
              <a:solidFill>
                <a:schemeClr val="dk1"/>
              </a:solidFill>
              <a:latin typeface="Poppins"/>
              <a:ea typeface="Poppins"/>
              <a:cs typeface="Poppins"/>
              <a:sym typeface="Poppins"/>
            </a:endParaRPr>
          </a:p>
        </p:txBody>
      </p:sp>
      <p:sp>
        <p:nvSpPr>
          <p:cNvPr id="906" name="Google Shape;906;p66"/>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ZA" dirty="0">
                <a:solidFill>
                  <a:schemeClr val="dk2"/>
                </a:solidFill>
              </a:rPr>
              <a:t>Waterfall</a:t>
            </a:r>
            <a:endParaRPr lang="en-ZA" dirty="0"/>
          </a:p>
        </p:txBody>
      </p:sp>
      <p:sp>
        <p:nvSpPr>
          <p:cNvPr id="907" name="Google Shape;907;p66"/>
          <p:cNvSpPr/>
          <p:nvPr/>
        </p:nvSpPr>
        <p:spPr>
          <a:xfrm>
            <a:off x="720000" y="1316500"/>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Poppins"/>
                <a:ea typeface="Poppins"/>
                <a:cs typeface="Poppins"/>
                <a:sym typeface="Poppins"/>
              </a:rPr>
              <a:t>Requirements</a:t>
            </a:r>
            <a:endParaRPr sz="1600" dirty="0">
              <a:solidFill>
                <a:schemeClr val="dk1"/>
              </a:solidFill>
              <a:latin typeface="Poppins"/>
              <a:ea typeface="Poppins"/>
              <a:cs typeface="Poppins"/>
              <a:sym typeface="Poppins"/>
            </a:endParaRPr>
          </a:p>
        </p:txBody>
      </p:sp>
      <p:cxnSp>
        <p:nvCxnSpPr>
          <p:cNvPr id="908" name="Google Shape;908;p66"/>
          <p:cNvCxnSpPr>
            <a:stCxn id="909" idx="3"/>
            <a:endCxn id="910" idx="0"/>
          </p:cNvCxnSpPr>
          <p:nvPr/>
        </p:nvCxnSpPr>
        <p:spPr>
          <a:xfrm>
            <a:off x="3624757" y="1536992"/>
            <a:ext cx="214500" cy="466200"/>
          </a:xfrm>
          <a:prstGeom prst="bentConnector2">
            <a:avLst/>
          </a:prstGeom>
          <a:noFill/>
          <a:ln w="9525" cap="flat" cmpd="sng">
            <a:solidFill>
              <a:srgbClr val="000000"/>
            </a:solidFill>
            <a:prstDash val="solid"/>
            <a:round/>
            <a:headEnd type="none" w="med" len="med"/>
            <a:tailEnd type="none" w="med" len="med"/>
          </a:ln>
        </p:spPr>
      </p:cxnSp>
      <p:cxnSp>
        <p:nvCxnSpPr>
          <p:cNvPr id="911" name="Google Shape;911;p66"/>
          <p:cNvCxnSpPr>
            <a:stCxn id="910" idx="3"/>
            <a:endCxn id="912" idx="0"/>
          </p:cNvCxnSpPr>
          <p:nvPr/>
        </p:nvCxnSpPr>
        <p:spPr>
          <a:xfrm>
            <a:off x="4168619" y="2205630"/>
            <a:ext cx="214500" cy="466200"/>
          </a:xfrm>
          <a:prstGeom prst="bentConnector2">
            <a:avLst/>
          </a:prstGeom>
          <a:noFill/>
          <a:ln w="9525" cap="flat" cmpd="sng">
            <a:solidFill>
              <a:srgbClr val="000000"/>
            </a:solidFill>
            <a:prstDash val="solid"/>
            <a:round/>
            <a:headEnd type="none" w="med" len="med"/>
            <a:tailEnd type="none" w="med" len="med"/>
          </a:ln>
        </p:spPr>
      </p:cxnSp>
      <p:cxnSp>
        <p:nvCxnSpPr>
          <p:cNvPr id="913" name="Google Shape;913;p66"/>
          <p:cNvCxnSpPr>
            <a:stCxn id="912" idx="3"/>
            <a:endCxn id="914" idx="0"/>
          </p:cNvCxnSpPr>
          <p:nvPr/>
        </p:nvCxnSpPr>
        <p:spPr>
          <a:xfrm>
            <a:off x="4712482" y="2874280"/>
            <a:ext cx="214500" cy="466200"/>
          </a:xfrm>
          <a:prstGeom prst="bentConnector2">
            <a:avLst/>
          </a:prstGeom>
          <a:noFill/>
          <a:ln w="9525" cap="flat" cmpd="sng">
            <a:solidFill>
              <a:srgbClr val="000000"/>
            </a:solidFill>
            <a:prstDash val="solid"/>
            <a:round/>
            <a:headEnd type="none" w="med" len="med"/>
            <a:tailEnd type="none" w="med" len="med"/>
          </a:ln>
        </p:spPr>
      </p:cxnSp>
      <p:cxnSp>
        <p:nvCxnSpPr>
          <p:cNvPr id="915" name="Google Shape;915;p66"/>
          <p:cNvCxnSpPr>
            <a:stCxn id="914" idx="3"/>
            <a:endCxn id="916" idx="0"/>
          </p:cNvCxnSpPr>
          <p:nvPr/>
        </p:nvCxnSpPr>
        <p:spPr>
          <a:xfrm>
            <a:off x="5256344" y="3542905"/>
            <a:ext cx="214500" cy="455400"/>
          </a:xfrm>
          <a:prstGeom prst="bentConnector2">
            <a:avLst/>
          </a:prstGeom>
          <a:noFill/>
          <a:ln w="9525" cap="flat" cmpd="sng">
            <a:solidFill>
              <a:srgbClr val="000000"/>
            </a:solidFill>
            <a:prstDash val="solid"/>
            <a:round/>
            <a:headEnd type="none" w="med" len="med"/>
            <a:tailEnd type="none" w="med" len="med"/>
          </a:ln>
        </p:spPr>
      </p:cxnSp>
      <p:sp>
        <p:nvSpPr>
          <p:cNvPr id="917" name="Google Shape;917;p66"/>
          <p:cNvSpPr txBox="1"/>
          <p:nvPr/>
        </p:nvSpPr>
        <p:spPr>
          <a:xfrm>
            <a:off x="3925000" y="1316500"/>
            <a:ext cx="28222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Concept or idea of what the customer wants </a:t>
            </a:r>
            <a:endParaRPr dirty="0">
              <a:solidFill>
                <a:schemeClr val="dk1"/>
              </a:solidFill>
              <a:latin typeface="Poppins"/>
              <a:ea typeface="Poppins"/>
              <a:cs typeface="Poppins"/>
              <a:sym typeface="Poppins"/>
            </a:endParaRPr>
          </a:p>
        </p:txBody>
      </p:sp>
      <p:sp>
        <p:nvSpPr>
          <p:cNvPr id="918" name="Google Shape;918;p66"/>
          <p:cNvSpPr txBox="1"/>
          <p:nvPr/>
        </p:nvSpPr>
        <p:spPr>
          <a:xfrm>
            <a:off x="4484000" y="1985125"/>
            <a:ext cx="22632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Logical design and physical design </a:t>
            </a:r>
            <a:endParaRPr dirty="0">
              <a:solidFill>
                <a:schemeClr val="dk1"/>
              </a:solidFill>
              <a:latin typeface="Poppins"/>
              <a:ea typeface="Poppins"/>
              <a:cs typeface="Poppins"/>
              <a:sym typeface="Poppins"/>
            </a:endParaRPr>
          </a:p>
        </p:txBody>
      </p:sp>
      <p:sp>
        <p:nvSpPr>
          <p:cNvPr id="919" name="Google Shape;919;p66"/>
          <p:cNvSpPr txBox="1"/>
          <p:nvPr/>
        </p:nvSpPr>
        <p:spPr>
          <a:xfrm>
            <a:off x="5042900" y="2653750"/>
            <a:ext cx="22632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Building the design into actual software</a:t>
            </a:r>
            <a:endParaRPr dirty="0">
              <a:solidFill>
                <a:schemeClr val="dk1"/>
              </a:solidFill>
              <a:latin typeface="Poppins"/>
              <a:ea typeface="Poppins"/>
              <a:cs typeface="Poppins"/>
              <a:sym typeface="Poppins"/>
            </a:endParaRPr>
          </a:p>
        </p:txBody>
      </p:sp>
      <p:sp>
        <p:nvSpPr>
          <p:cNvPr id="920" name="Google Shape;920;p66"/>
          <p:cNvSpPr txBox="1"/>
          <p:nvPr/>
        </p:nvSpPr>
        <p:spPr>
          <a:xfrm>
            <a:off x="5601899" y="3322375"/>
            <a:ext cx="3009665"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Testing software against the requirements </a:t>
            </a:r>
            <a:endParaRPr dirty="0">
              <a:solidFill>
                <a:schemeClr val="dk1"/>
              </a:solidFill>
              <a:latin typeface="Poppins"/>
              <a:ea typeface="Poppins"/>
              <a:cs typeface="Poppins"/>
              <a:sym typeface="Poppins"/>
            </a:endParaRPr>
          </a:p>
        </p:txBody>
      </p:sp>
      <p:sp>
        <p:nvSpPr>
          <p:cNvPr id="909" name="Google Shape;909;p66"/>
          <p:cNvSpPr/>
          <p:nvPr/>
        </p:nvSpPr>
        <p:spPr>
          <a:xfrm>
            <a:off x="2966257" y="1334642"/>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6"/>
          <p:cNvSpPr/>
          <p:nvPr/>
        </p:nvSpPr>
        <p:spPr>
          <a:xfrm>
            <a:off x="3510119" y="2003280"/>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6"/>
          <p:cNvSpPr/>
          <p:nvPr/>
        </p:nvSpPr>
        <p:spPr>
          <a:xfrm>
            <a:off x="4053982" y="2671930"/>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6"/>
          <p:cNvSpPr/>
          <p:nvPr/>
        </p:nvSpPr>
        <p:spPr>
          <a:xfrm>
            <a:off x="4597844" y="3340555"/>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6"/>
          <p:cNvSpPr/>
          <p:nvPr/>
        </p:nvSpPr>
        <p:spPr>
          <a:xfrm>
            <a:off x="5141707" y="3998205"/>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6"/>
          <p:cNvSpPr/>
          <p:nvPr/>
        </p:nvSpPr>
        <p:spPr>
          <a:xfrm>
            <a:off x="3683938" y="2054756"/>
            <a:ext cx="310874" cy="301756"/>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66"/>
          <p:cNvGrpSpPr/>
          <p:nvPr/>
        </p:nvGrpSpPr>
        <p:grpSpPr>
          <a:xfrm>
            <a:off x="4230245" y="2724112"/>
            <a:ext cx="305979" cy="300339"/>
            <a:chOff x="-6713450" y="2397900"/>
            <a:chExt cx="295375" cy="291450"/>
          </a:xfrm>
        </p:grpSpPr>
        <p:sp>
          <p:nvSpPr>
            <p:cNvPr id="924" name="Google Shape;924;p66"/>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6"/>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 name="Google Shape;926;p66"/>
          <p:cNvSpPr/>
          <p:nvPr/>
        </p:nvSpPr>
        <p:spPr>
          <a:xfrm>
            <a:off x="3142914" y="1396456"/>
            <a:ext cx="305176" cy="301756"/>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66"/>
          <p:cNvGrpSpPr/>
          <p:nvPr/>
        </p:nvGrpSpPr>
        <p:grpSpPr>
          <a:xfrm>
            <a:off x="4775737" y="3393126"/>
            <a:ext cx="302742" cy="299541"/>
            <a:chOff x="-4211975" y="2046625"/>
            <a:chExt cx="292250" cy="290675"/>
          </a:xfrm>
        </p:grpSpPr>
        <p:sp>
          <p:nvSpPr>
            <p:cNvPr id="928" name="Google Shape;928;p66"/>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6"/>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66"/>
          <p:cNvGrpSpPr/>
          <p:nvPr/>
        </p:nvGrpSpPr>
        <p:grpSpPr>
          <a:xfrm>
            <a:off x="5354667" y="4042327"/>
            <a:ext cx="232560" cy="300339"/>
            <a:chOff x="-3462150" y="2046625"/>
            <a:chExt cx="224500" cy="291450"/>
          </a:xfrm>
        </p:grpSpPr>
        <p:sp>
          <p:nvSpPr>
            <p:cNvPr id="931" name="Google Shape;931;p66"/>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6"/>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6"/>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6"/>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6"/>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6"/>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6"/>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1432F81B-9275-C3E5-64AE-3C58522B96DC}"/>
              </a:ext>
            </a:extLst>
          </p:cNvPr>
          <p:cNvSpPr>
            <a:spLocks noGrp="1"/>
          </p:cNvSpPr>
          <p:nvPr>
            <p:ph type="sldNum" sz="quarter" idx="4"/>
          </p:nvPr>
        </p:nvSpPr>
        <p:spPr/>
        <p:txBody>
          <a:bodyPr/>
          <a:lstStyle/>
          <a:p>
            <a:fld id="{9D6B7E9F-2B75-074E-A857-34F9CFC9C695}" type="slidenum">
              <a:rPr lang="en-US" smtClean="0"/>
              <a:pPr/>
              <a:t>39</a:t>
            </a:fld>
            <a:endParaRPr lang="en-US"/>
          </a:p>
        </p:txBody>
      </p:sp>
      <p:sp>
        <p:nvSpPr>
          <p:cNvPr id="3" name="Google Shape;368;p34">
            <a:extLst>
              <a:ext uri="{FF2B5EF4-FFF2-40B4-BE49-F238E27FC236}">
                <a16:creationId xmlns:a16="http://schemas.microsoft.com/office/drawing/2014/main" id="{EBD6ED68-CBA6-98A1-B943-59A538D47E53}"/>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Tree>
    <p:extLst>
      <p:ext uri="{BB962C8B-B14F-4D97-AF65-F5344CB8AC3E}">
        <p14:creationId xmlns:p14="http://schemas.microsoft.com/office/powerpoint/2010/main" val="1303127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7"/>
          <p:cNvSpPr txBox="1">
            <a:spLocks noGrp="1"/>
          </p:cNvSpPr>
          <p:nvPr>
            <p:ph type="subTitle" idx="1"/>
          </p:nvPr>
        </p:nvSpPr>
        <p:spPr>
          <a:xfrm>
            <a:off x="1926263" y="1642800"/>
            <a:ext cx="5367422" cy="58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a:t>
            </a:r>
            <a:r>
              <a:rPr lang="en-ZA" dirty="0"/>
              <a:t>Is</a:t>
            </a:r>
            <a:r>
              <a:rPr lang="en" dirty="0"/>
              <a:t> Software Development? </a:t>
            </a:r>
            <a:endParaRPr dirty="0"/>
          </a:p>
        </p:txBody>
      </p:sp>
      <p:sp>
        <p:nvSpPr>
          <p:cNvPr id="400" name="Google Shape;400;p37"/>
          <p:cNvSpPr txBox="1">
            <a:spLocks noGrp="1"/>
          </p:cNvSpPr>
          <p:nvPr>
            <p:ph type="title"/>
          </p:nvPr>
        </p:nvSpPr>
        <p:spPr>
          <a:xfrm>
            <a:off x="1192163" y="1642800"/>
            <a:ext cx="734100" cy="58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01" name="Google Shape;401;p37"/>
          <p:cNvSpPr txBox="1">
            <a:spLocks noGrp="1"/>
          </p:cNvSpPr>
          <p:nvPr>
            <p:ph type="title" idx="3"/>
          </p:nvPr>
        </p:nvSpPr>
        <p:spPr>
          <a:xfrm>
            <a:off x="720000" y="445025"/>
            <a:ext cx="7704000" cy="66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Table Of</a:t>
            </a:r>
            <a:r>
              <a:rPr lang="en" dirty="0"/>
              <a:t> Contents</a:t>
            </a:r>
            <a:endParaRPr dirty="0"/>
          </a:p>
        </p:txBody>
      </p:sp>
      <p:sp>
        <p:nvSpPr>
          <p:cNvPr id="402" name="Google Shape;402;p37"/>
          <p:cNvSpPr txBox="1">
            <a:spLocks noGrp="1"/>
          </p:cNvSpPr>
          <p:nvPr>
            <p:ph type="subTitle" idx="4"/>
          </p:nvPr>
        </p:nvSpPr>
        <p:spPr>
          <a:xfrm>
            <a:off x="1926263" y="2610775"/>
            <a:ext cx="5593332" cy="58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Software Development Life Cycle (SDLC)</a:t>
            </a:r>
            <a:endParaRPr dirty="0"/>
          </a:p>
        </p:txBody>
      </p:sp>
      <p:sp>
        <p:nvSpPr>
          <p:cNvPr id="404" name="Google Shape;404;p37"/>
          <p:cNvSpPr txBox="1">
            <a:spLocks noGrp="1"/>
          </p:cNvSpPr>
          <p:nvPr>
            <p:ph type="title" idx="6"/>
          </p:nvPr>
        </p:nvSpPr>
        <p:spPr>
          <a:xfrm>
            <a:off x="1192163" y="2610775"/>
            <a:ext cx="734100" cy="58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 name="Slide Number Placeholder 1">
            <a:extLst>
              <a:ext uri="{FF2B5EF4-FFF2-40B4-BE49-F238E27FC236}">
                <a16:creationId xmlns:a16="http://schemas.microsoft.com/office/drawing/2014/main" id="{8FCC5B5B-A324-09F4-0503-DE2917B76CBA}"/>
              </a:ext>
            </a:extLst>
          </p:cNvPr>
          <p:cNvSpPr>
            <a:spLocks noGrp="1"/>
          </p:cNvSpPr>
          <p:nvPr>
            <p:ph type="sldNum" sz="quarter" idx="10"/>
          </p:nvPr>
        </p:nvSpPr>
        <p:spPr/>
        <p:txBody>
          <a:bodyPr/>
          <a:lstStyle/>
          <a:p>
            <a:fld id="{9D6B7E9F-2B75-074E-A857-34F9CFC9C695}"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66"/>
          <p:cNvSpPr/>
          <p:nvPr/>
        </p:nvSpPr>
        <p:spPr>
          <a:xfrm>
            <a:off x="1279000" y="1985138"/>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Poppins"/>
                <a:ea typeface="Poppins"/>
                <a:cs typeface="Poppins"/>
                <a:sym typeface="Poppins"/>
              </a:rPr>
              <a:t>Design</a:t>
            </a:r>
            <a:endParaRPr sz="1600" dirty="0">
              <a:solidFill>
                <a:schemeClr val="dk1"/>
              </a:solidFill>
              <a:latin typeface="Poppins"/>
              <a:ea typeface="Poppins"/>
              <a:cs typeface="Poppins"/>
              <a:sym typeface="Poppins"/>
            </a:endParaRPr>
          </a:p>
        </p:txBody>
      </p:sp>
      <p:sp>
        <p:nvSpPr>
          <p:cNvPr id="903" name="Google Shape;903;p66"/>
          <p:cNvSpPr/>
          <p:nvPr/>
        </p:nvSpPr>
        <p:spPr>
          <a:xfrm>
            <a:off x="1838000" y="2653775"/>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Poppins"/>
                <a:ea typeface="Poppins"/>
                <a:cs typeface="Poppins"/>
                <a:sym typeface="Poppins"/>
              </a:rPr>
              <a:t>Implementation</a:t>
            </a:r>
            <a:endParaRPr sz="1600" dirty="0">
              <a:solidFill>
                <a:schemeClr val="dk1"/>
              </a:solidFill>
              <a:latin typeface="Poppins"/>
              <a:ea typeface="Poppins"/>
              <a:cs typeface="Poppins"/>
              <a:sym typeface="Poppins"/>
            </a:endParaRPr>
          </a:p>
        </p:txBody>
      </p:sp>
      <p:sp>
        <p:nvSpPr>
          <p:cNvPr id="904" name="Google Shape;904;p66"/>
          <p:cNvSpPr/>
          <p:nvPr/>
        </p:nvSpPr>
        <p:spPr>
          <a:xfrm>
            <a:off x="2397000" y="3322413"/>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Poppins"/>
                <a:ea typeface="Poppins"/>
                <a:cs typeface="Poppins"/>
                <a:sym typeface="Poppins"/>
              </a:rPr>
              <a:t>Verification</a:t>
            </a:r>
            <a:endParaRPr sz="1600" dirty="0">
              <a:solidFill>
                <a:schemeClr val="dk1"/>
              </a:solidFill>
              <a:latin typeface="Poppins"/>
              <a:ea typeface="Poppins"/>
              <a:cs typeface="Poppins"/>
              <a:sym typeface="Poppins"/>
            </a:endParaRPr>
          </a:p>
        </p:txBody>
      </p:sp>
      <p:sp>
        <p:nvSpPr>
          <p:cNvPr id="905" name="Google Shape;905;p66"/>
          <p:cNvSpPr/>
          <p:nvPr/>
        </p:nvSpPr>
        <p:spPr>
          <a:xfrm>
            <a:off x="2956000" y="3991050"/>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Poppins"/>
                <a:ea typeface="Poppins"/>
                <a:cs typeface="Poppins"/>
                <a:sym typeface="Poppins"/>
              </a:rPr>
              <a:t>Deployment and Maintenance</a:t>
            </a:r>
            <a:endParaRPr sz="1600" b="1" dirty="0">
              <a:solidFill>
                <a:schemeClr val="dk1"/>
              </a:solidFill>
              <a:latin typeface="Poppins"/>
              <a:ea typeface="Poppins"/>
              <a:cs typeface="Poppins"/>
              <a:sym typeface="Poppins"/>
            </a:endParaRPr>
          </a:p>
        </p:txBody>
      </p:sp>
      <p:sp>
        <p:nvSpPr>
          <p:cNvPr id="906" name="Google Shape;906;p66"/>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ZA" dirty="0">
                <a:solidFill>
                  <a:schemeClr val="dk2"/>
                </a:solidFill>
              </a:rPr>
              <a:t>Waterfall</a:t>
            </a:r>
            <a:endParaRPr lang="en-ZA" dirty="0"/>
          </a:p>
        </p:txBody>
      </p:sp>
      <p:sp>
        <p:nvSpPr>
          <p:cNvPr id="907" name="Google Shape;907;p66"/>
          <p:cNvSpPr/>
          <p:nvPr/>
        </p:nvSpPr>
        <p:spPr>
          <a:xfrm>
            <a:off x="720000" y="1316500"/>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Poppins"/>
                <a:ea typeface="Poppins"/>
                <a:cs typeface="Poppins"/>
                <a:sym typeface="Poppins"/>
              </a:rPr>
              <a:t>Requirements</a:t>
            </a:r>
            <a:endParaRPr sz="1600" dirty="0">
              <a:solidFill>
                <a:schemeClr val="dk1"/>
              </a:solidFill>
              <a:latin typeface="Poppins"/>
              <a:ea typeface="Poppins"/>
              <a:cs typeface="Poppins"/>
              <a:sym typeface="Poppins"/>
            </a:endParaRPr>
          </a:p>
        </p:txBody>
      </p:sp>
      <p:cxnSp>
        <p:nvCxnSpPr>
          <p:cNvPr id="908" name="Google Shape;908;p66"/>
          <p:cNvCxnSpPr>
            <a:stCxn id="909" idx="3"/>
            <a:endCxn id="910" idx="0"/>
          </p:cNvCxnSpPr>
          <p:nvPr/>
        </p:nvCxnSpPr>
        <p:spPr>
          <a:xfrm>
            <a:off x="3624757" y="1536992"/>
            <a:ext cx="214500" cy="466200"/>
          </a:xfrm>
          <a:prstGeom prst="bentConnector2">
            <a:avLst/>
          </a:prstGeom>
          <a:noFill/>
          <a:ln w="9525" cap="flat" cmpd="sng">
            <a:solidFill>
              <a:srgbClr val="000000"/>
            </a:solidFill>
            <a:prstDash val="solid"/>
            <a:round/>
            <a:headEnd type="none" w="med" len="med"/>
            <a:tailEnd type="none" w="med" len="med"/>
          </a:ln>
        </p:spPr>
      </p:cxnSp>
      <p:cxnSp>
        <p:nvCxnSpPr>
          <p:cNvPr id="911" name="Google Shape;911;p66"/>
          <p:cNvCxnSpPr>
            <a:stCxn id="910" idx="3"/>
            <a:endCxn id="912" idx="0"/>
          </p:cNvCxnSpPr>
          <p:nvPr/>
        </p:nvCxnSpPr>
        <p:spPr>
          <a:xfrm>
            <a:off x="4168619" y="2205630"/>
            <a:ext cx="214500" cy="466200"/>
          </a:xfrm>
          <a:prstGeom prst="bentConnector2">
            <a:avLst/>
          </a:prstGeom>
          <a:noFill/>
          <a:ln w="9525" cap="flat" cmpd="sng">
            <a:solidFill>
              <a:srgbClr val="000000"/>
            </a:solidFill>
            <a:prstDash val="solid"/>
            <a:round/>
            <a:headEnd type="none" w="med" len="med"/>
            <a:tailEnd type="none" w="med" len="med"/>
          </a:ln>
        </p:spPr>
      </p:cxnSp>
      <p:cxnSp>
        <p:nvCxnSpPr>
          <p:cNvPr id="913" name="Google Shape;913;p66"/>
          <p:cNvCxnSpPr>
            <a:stCxn id="912" idx="3"/>
            <a:endCxn id="914" idx="0"/>
          </p:cNvCxnSpPr>
          <p:nvPr/>
        </p:nvCxnSpPr>
        <p:spPr>
          <a:xfrm>
            <a:off x="4712482" y="2874280"/>
            <a:ext cx="214500" cy="466200"/>
          </a:xfrm>
          <a:prstGeom prst="bentConnector2">
            <a:avLst/>
          </a:prstGeom>
          <a:noFill/>
          <a:ln w="9525" cap="flat" cmpd="sng">
            <a:solidFill>
              <a:srgbClr val="000000"/>
            </a:solidFill>
            <a:prstDash val="solid"/>
            <a:round/>
            <a:headEnd type="none" w="med" len="med"/>
            <a:tailEnd type="none" w="med" len="med"/>
          </a:ln>
        </p:spPr>
      </p:cxnSp>
      <p:cxnSp>
        <p:nvCxnSpPr>
          <p:cNvPr id="915" name="Google Shape;915;p66"/>
          <p:cNvCxnSpPr>
            <a:stCxn id="914" idx="3"/>
            <a:endCxn id="916" idx="0"/>
          </p:cNvCxnSpPr>
          <p:nvPr/>
        </p:nvCxnSpPr>
        <p:spPr>
          <a:xfrm>
            <a:off x="5256344" y="3542905"/>
            <a:ext cx="214500" cy="455400"/>
          </a:xfrm>
          <a:prstGeom prst="bentConnector2">
            <a:avLst/>
          </a:prstGeom>
          <a:noFill/>
          <a:ln w="9525" cap="flat" cmpd="sng">
            <a:solidFill>
              <a:srgbClr val="000000"/>
            </a:solidFill>
            <a:prstDash val="solid"/>
            <a:round/>
            <a:headEnd type="none" w="med" len="med"/>
            <a:tailEnd type="none" w="med" len="med"/>
          </a:ln>
        </p:spPr>
      </p:cxnSp>
      <p:sp>
        <p:nvSpPr>
          <p:cNvPr id="917" name="Google Shape;917;p66"/>
          <p:cNvSpPr txBox="1"/>
          <p:nvPr/>
        </p:nvSpPr>
        <p:spPr>
          <a:xfrm>
            <a:off x="3925000" y="1316500"/>
            <a:ext cx="28222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Concept or idea of what the customer wants </a:t>
            </a:r>
            <a:endParaRPr dirty="0">
              <a:solidFill>
                <a:schemeClr val="dk1"/>
              </a:solidFill>
              <a:latin typeface="Poppins"/>
              <a:ea typeface="Poppins"/>
              <a:cs typeface="Poppins"/>
              <a:sym typeface="Poppins"/>
            </a:endParaRPr>
          </a:p>
        </p:txBody>
      </p:sp>
      <p:sp>
        <p:nvSpPr>
          <p:cNvPr id="918" name="Google Shape;918;p66"/>
          <p:cNvSpPr txBox="1"/>
          <p:nvPr/>
        </p:nvSpPr>
        <p:spPr>
          <a:xfrm>
            <a:off x="4484000" y="1985125"/>
            <a:ext cx="22632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Logical design and physical design </a:t>
            </a:r>
            <a:endParaRPr dirty="0">
              <a:solidFill>
                <a:schemeClr val="dk1"/>
              </a:solidFill>
              <a:latin typeface="Poppins"/>
              <a:ea typeface="Poppins"/>
              <a:cs typeface="Poppins"/>
              <a:sym typeface="Poppins"/>
            </a:endParaRPr>
          </a:p>
        </p:txBody>
      </p:sp>
      <p:sp>
        <p:nvSpPr>
          <p:cNvPr id="919" name="Google Shape;919;p66"/>
          <p:cNvSpPr txBox="1"/>
          <p:nvPr/>
        </p:nvSpPr>
        <p:spPr>
          <a:xfrm>
            <a:off x="5042900" y="2653750"/>
            <a:ext cx="22632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Building the design into actual software</a:t>
            </a:r>
            <a:endParaRPr dirty="0">
              <a:solidFill>
                <a:schemeClr val="dk1"/>
              </a:solidFill>
              <a:latin typeface="Poppins"/>
              <a:ea typeface="Poppins"/>
              <a:cs typeface="Poppins"/>
              <a:sym typeface="Poppins"/>
            </a:endParaRPr>
          </a:p>
        </p:txBody>
      </p:sp>
      <p:sp>
        <p:nvSpPr>
          <p:cNvPr id="920" name="Google Shape;920;p66"/>
          <p:cNvSpPr txBox="1"/>
          <p:nvPr/>
        </p:nvSpPr>
        <p:spPr>
          <a:xfrm>
            <a:off x="5601899" y="3322375"/>
            <a:ext cx="3009665"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Testing software against the requirements </a:t>
            </a:r>
            <a:endParaRPr dirty="0">
              <a:solidFill>
                <a:schemeClr val="dk1"/>
              </a:solidFill>
              <a:latin typeface="Poppins"/>
              <a:ea typeface="Poppins"/>
              <a:cs typeface="Poppins"/>
              <a:sym typeface="Poppins"/>
            </a:endParaRPr>
          </a:p>
        </p:txBody>
      </p:sp>
      <p:sp>
        <p:nvSpPr>
          <p:cNvPr id="921" name="Google Shape;921;p66"/>
          <p:cNvSpPr txBox="1"/>
          <p:nvPr/>
        </p:nvSpPr>
        <p:spPr>
          <a:xfrm>
            <a:off x="6160800" y="3998199"/>
            <a:ext cx="3009664" cy="64077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Release of the new software and ongoing deployment/maitenance </a:t>
            </a:r>
            <a:endParaRPr dirty="0">
              <a:solidFill>
                <a:schemeClr val="dk1"/>
              </a:solidFill>
              <a:latin typeface="Poppins"/>
              <a:ea typeface="Poppins"/>
              <a:cs typeface="Poppins"/>
              <a:sym typeface="Poppins"/>
            </a:endParaRPr>
          </a:p>
        </p:txBody>
      </p:sp>
      <p:sp>
        <p:nvSpPr>
          <p:cNvPr id="909" name="Google Shape;909;p66"/>
          <p:cNvSpPr/>
          <p:nvPr/>
        </p:nvSpPr>
        <p:spPr>
          <a:xfrm>
            <a:off x="2966257" y="1334642"/>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6"/>
          <p:cNvSpPr/>
          <p:nvPr/>
        </p:nvSpPr>
        <p:spPr>
          <a:xfrm>
            <a:off x="3510119" y="2003280"/>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6"/>
          <p:cNvSpPr/>
          <p:nvPr/>
        </p:nvSpPr>
        <p:spPr>
          <a:xfrm>
            <a:off x="4053982" y="2671930"/>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6"/>
          <p:cNvSpPr/>
          <p:nvPr/>
        </p:nvSpPr>
        <p:spPr>
          <a:xfrm>
            <a:off x="4597844" y="3340555"/>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6"/>
          <p:cNvSpPr/>
          <p:nvPr/>
        </p:nvSpPr>
        <p:spPr>
          <a:xfrm>
            <a:off x="5141707" y="3998205"/>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6"/>
          <p:cNvSpPr/>
          <p:nvPr/>
        </p:nvSpPr>
        <p:spPr>
          <a:xfrm>
            <a:off x="3683938" y="2054756"/>
            <a:ext cx="310874" cy="301756"/>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66"/>
          <p:cNvGrpSpPr/>
          <p:nvPr/>
        </p:nvGrpSpPr>
        <p:grpSpPr>
          <a:xfrm>
            <a:off x="4230245" y="2724112"/>
            <a:ext cx="305979" cy="300339"/>
            <a:chOff x="-6713450" y="2397900"/>
            <a:chExt cx="295375" cy="291450"/>
          </a:xfrm>
        </p:grpSpPr>
        <p:sp>
          <p:nvSpPr>
            <p:cNvPr id="924" name="Google Shape;924;p66"/>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6"/>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 name="Google Shape;926;p66"/>
          <p:cNvSpPr/>
          <p:nvPr/>
        </p:nvSpPr>
        <p:spPr>
          <a:xfrm>
            <a:off x="3142914" y="1396456"/>
            <a:ext cx="305176" cy="301756"/>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66"/>
          <p:cNvGrpSpPr/>
          <p:nvPr/>
        </p:nvGrpSpPr>
        <p:grpSpPr>
          <a:xfrm>
            <a:off x="4775737" y="3393126"/>
            <a:ext cx="302742" cy="299541"/>
            <a:chOff x="-4211975" y="2046625"/>
            <a:chExt cx="292250" cy="290675"/>
          </a:xfrm>
        </p:grpSpPr>
        <p:sp>
          <p:nvSpPr>
            <p:cNvPr id="928" name="Google Shape;928;p66"/>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6"/>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66"/>
          <p:cNvGrpSpPr/>
          <p:nvPr/>
        </p:nvGrpSpPr>
        <p:grpSpPr>
          <a:xfrm>
            <a:off x="5354667" y="4042327"/>
            <a:ext cx="232560" cy="300339"/>
            <a:chOff x="-3462150" y="2046625"/>
            <a:chExt cx="224500" cy="291450"/>
          </a:xfrm>
        </p:grpSpPr>
        <p:sp>
          <p:nvSpPr>
            <p:cNvPr id="931" name="Google Shape;931;p66"/>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6"/>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6"/>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6"/>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6"/>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6"/>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6"/>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1432F81B-9275-C3E5-64AE-3C58522B96DC}"/>
              </a:ext>
            </a:extLst>
          </p:cNvPr>
          <p:cNvSpPr>
            <a:spLocks noGrp="1"/>
          </p:cNvSpPr>
          <p:nvPr>
            <p:ph type="sldNum" sz="quarter" idx="4"/>
          </p:nvPr>
        </p:nvSpPr>
        <p:spPr/>
        <p:txBody>
          <a:bodyPr/>
          <a:lstStyle/>
          <a:p>
            <a:fld id="{9D6B7E9F-2B75-074E-A857-34F9CFC9C695}" type="slidenum">
              <a:rPr lang="en-US" smtClean="0"/>
              <a:pPr/>
              <a:t>40</a:t>
            </a:fld>
            <a:endParaRPr lang="en-US"/>
          </a:p>
        </p:txBody>
      </p:sp>
      <p:sp>
        <p:nvSpPr>
          <p:cNvPr id="3" name="Google Shape;368;p34">
            <a:extLst>
              <a:ext uri="{FF2B5EF4-FFF2-40B4-BE49-F238E27FC236}">
                <a16:creationId xmlns:a16="http://schemas.microsoft.com/office/drawing/2014/main" id="{EBD6ED68-CBA6-98A1-B943-59A538D47E53}"/>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Tree>
    <p:extLst>
      <p:ext uri="{BB962C8B-B14F-4D97-AF65-F5344CB8AC3E}">
        <p14:creationId xmlns:p14="http://schemas.microsoft.com/office/powerpoint/2010/main" val="4136980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9785-2838-B469-A473-D2BCE122B47A}"/>
              </a:ext>
            </a:extLst>
          </p:cNvPr>
          <p:cNvSpPr>
            <a:spLocks noGrp="1"/>
          </p:cNvSpPr>
          <p:nvPr>
            <p:ph type="title"/>
          </p:nvPr>
        </p:nvSpPr>
        <p:spPr>
          <a:xfrm>
            <a:off x="440655" y="1758462"/>
            <a:ext cx="7343469" cy="1817076"/>
          </a:xfrm>
        </p:spPr>
        <p:txBody>
          <a:bodyPr/>
          <a:lstStyle/>
          <a:p>
            <a:r>
              <a:rPr lang="en-US" dirty="0"/>
              <a:t>When is the Waterfall methodology used? </a:t>
            </a:r>
            <a:endParaRPr lang="en-ZA" dirty="0"/>
          </a:p>
        </p:txBody>
      </p:sp>
      <p:sp>
        <p:nvSpPr>
          <p:cNvPr id="3" name="Slide Number Placeholder 2">
            <a:extLst>
              <a:ext uri="{FF2B5EF4-FFF2-40B4-BE49-F238E27FC236}">
                <a16:creationId xmlns:a16="http://schemas.microsoft.com/office/drawing/2014/main" id="{E3F2E01D-8B22-758C-9E49-A54E4FDB489A}"/>
              </a:ext>
            </a:extLst>
          </p:cNvPr>
          <p:cNvSpPr>
            <a:spLocks noGrp="1"/>
          </p:cNvSpPr>
          <p:nvPr>
            <p:ph type="sldNum" sz="quarter" idx="4"/>
          </p:nvPr>
        </p:nvSpPr>
        <p:spPr/>
        <p:txBody>
          <a:bodyPr/>
          <a:lstStyle/>
          <a:p>
            <a:fld id="{9D6B7E9F-2B75-074E-A857-34F9CFC9C695}" type="slidenum">
              <a:rPr lang="en-US" smtClean="0"/>
              <a:pPr/>
              <a:t>41</a:t>
            </a:fld>
            <a:endParaRPr lang="en-US"/>
          </a:p>
        </p:txBody>
      </p:sp>
    </p:spTree>
    <p:extLst>
      <p:ext uri="{BB962C8B-B14F-4D97-AF65-F5344CB8AC3E}">
        <p14:creationId xmlns:p14="http://schemas.microsoft.com/office/powerpoint/2010/main" val="2745380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AB24D7-641A-F204-AF8B-6BD318DED093}"/>
              </a:ext>
            </a:extLst>
          </p:cNvPr>
          <p:cNvSpPr>
            <a:spLocks noGrp="1"/>
          </p:cNvSpPr>
          <p:nvPr>
            <p:ph type="sldNum" sz="quarter" idx="4"/>
          </p:nvPr>
        </p:nvSpPr>
        <p:spPr/>
        <p:txBody>
          <a:bodyPr/>
          <a:lstStyle/>
          <a:p>
            <a:fld id="{9D6B7E9F-2B75-074E-A857-34F9CFC9C695}" type="slidenum">
              <a:rPr lang="en-US" smtClean="0"/>
              <a:pPr/>
              <a:t>42</a:t>
            </a:fld>
            <a:endParaRPr lang="en-US"/>
          </a:p>
        </p:txBody>
      </p:sp>
      <p:sp>
        <p:nvSpPr>
          <p:cNvPr id="2" name="Google Shape;368;p34">
            <a:extLst>
              <a:ext uri="{FF2B5EF4-FFF2-40B4-BE49-F238E27FC236}">
                <a16:creationId xmlns:a16="http://schemas.microsoft.com/office/drawing/2014/main" id="{7616F7E1-B2E4-E6AA-004F-5CD7B3B6A6F8}"/>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
        <p:nvSpPr>
          <p:cNvPr id="4" name="Google Shape;906;p66">
            <a:extLst>
              <a:ext uri="{FF2B5EF4-FFF2-40B4-BE49-F238E27FC236}">
                <a16:creationId xmlns:a16="http://schemas.microsoft.com/office/drawing/2014/main" id="{DA4ABB75-476A-F7EA-F8CE-BC8D2B762904}"/>
              </a:ext>
            </a:extLst>
          </p:cNvPr>
          <p:cNvSpPr txBox="1">
            <a:spLocks noGrp="1"/>
          </p:cNvSpPr>
          <p:nvPr>
            <p:ph type="title"/>
          </p:nvPr>
        </p:nvSpPr>
        <p:spPr>
          <a:xfrm>
            <a:off x="409733" y="406046"/>
            <a:ext cx="7704000" cy="66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ZA" dirty="0">
                <a:solidFill>
                  <a:schemeClr val="dk2"/>
                </a:solidFill>
              </a:rPr>
              <a:t>Agile</a:t>
            </a:r>
            <a:endParaRPr lang="en-ZA" dirty="0"/>
          </a:p>
        </p:txBody>
      </p:sp>
      <p:sp>
        <p:nvSpPr>
          <p:cNvPr id="5" name="Google Shape;458;p42">
            <a:extLst>
              <a:ext uri="{FF2B5EF4-FFF2-40B4-BE49-F238E27FC236}">
                <a16:creationId xmlns:a16="http://schemas.microsoft.com/office/drawing/2014/main" id="{1BD8F18F-CAE1-7176-6D88-B084C61BD501}"/>
              </a:ext>
            </a:extLst>
          </p:cNvPr>
          <p:cNvSpPr txBox="1">
            <a:spLocks/>
          </p:cNvSpPr>
          <p:nvPr/>
        </p:nvSpPr>
        <p:spPr>
          <a:xfrm>
            <a:off x="1549205" y="1499836"/>
            <a:ext cx="5663197" cy="17350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342900" indent="-342900">
              <a:buFont typeface="Arial" panose="020B0604020202020204" pitchFamily="34" charset="0"/>
              <a:buChar char="•"/>
            </a:pPr>
            <a:r>
              <a:rPr lang="en-US" sz="2000" b="0" dirty="0"/>
              <a:t>An iterative approach to software development</a:t>
            </a:r>
          </a:p>
          <a:p>
            <a:pPr marL="342900" indent="-342900">
              <a:buFont typeface="Arial" panose="020B0604020202020204" pitchFamily="34" charset="0"/>
              <a:buChar char="•"/>
            </a:pPr>
            <a:r>
              <a:rPr lang="en-US" sz="2000" b="0" dirty="0"/>
              <a:t>Agile teams deliver work in small increments </a:t>
            </a:r>
            <a:endParaRPr lang="en-ZA" sz="2000" b="0" dirty="0"/>
          </a:p>
        </p:txBody>
      </p:sp>
    </p:spTree>
    <p:extLst>
      <p:ext uri="{BB962C8B-B14F-4D97-AF65-F5344CB8AC3E}">
        <p14:creationId xmlns:p14="http://schemas.microsoft.com/office/powerpoint/2010/main" val="2336974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71FC42-B0C4-313E-25D4-1CDB77533151}"/>
              </a:ext>
            </a:extLst>
          </p:cNvPr>
          <p:cNvPicPr>
            <a:picLocks noChangeAspect="1"/>
          </p:cNvPicPr>
          <p:nvPr/>
        </p:nvPicPr>
        <p:blipFill>
          <a:blip r:embed="rId3"/>
          <a:stretch>
            <a:fillRect/>
          </a:stretch>
        </p:blipFill>
        <p:spPr>
          <a:xfrm>
            <a:off x="0" y="0"/>
            <a:ext cx="9144000" cy="5143500"/>
          </a:xfrm>
          <a:prstGeom prst="rect">
            <a:avLst/>
          </a:prstGeom>
        </p:spPr>
      </p:pic>
      <p:sp>
        <p:nvSpPr>
          <p:cNvPr id="3" name="Slide Number Placeholder 2">
            <a:extLst>
              <a:ext uri="{FF2B5EF4-FFF2-40B4-BE49-F238E27FC236}">
                <a16:creationId xmlns:a16="http://schemas.microsoft.com/office/drawing/2014/main" id="{51C84819-4ABC-090E-7905-5009ED069C37}"/>
              </a:ext>
            </a:extLst>
          </p:cNvPr>
          <p:cNvSpPr>
            <a:spLocks noGrp="1"/>
          </p:cNvSpPr>
          <p:nvPr>
            <p:ph type="sldNum" sz="quarter" idx="4"/>
          </p:nvPr>
        </p:nvSpPr>
        <p:spPr/>
        <p:txBody>
          <a:bodyPr/>
          <a:lstStyle/>
          <a:p>
            <a:fld id="{9D6B7E9F-2B75-074E-A857-34F9CFC9C695}" type="slidenum">
              <a:rPr lang="en-US" smtClean="0"/>
              <a:pPr/>
              <a:t>43</a:t>
            </a:fld>
            <a:endParaRPr lang="en-US"/>
          </a:p>
        </p:txBody>
      </p:sp>
      <p:sp>
        <p:nvSpPr>
          <p:cNvPr id="2" name="Google Shape;368;p34">
            <a:extLst>
              <a:ext uri="{FF2B5EF4-FFF2-40B4-BE49-F238E27FC236}">
                <a16:creationId xmlns:a16="http://schemas.microsoft.com/office/drawing/2014/main" id="{B7FE8947-5621-1584-1D58-945E0AE4E1B8}"/>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Tree>
    <p:extLst>
      <p:ext uri="{BB962C8B-B14F-4D97-AF65-F5344CB8AC3E}">
        <p14:creationId xmlns:p14="http://schemas.microsoft.com/office/powerpoint/2010/main" val="42673138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853A1D-7C37-9284-65DA-773ACEC84365}"/>
              </a:ext>
            </a:extLst>
          </p:cNvPr>
          <p:cNvPicPr>
            <a:picLocks noChangeAspect="1"/>
          </p:cNvPicPr>
          <p:nvPr/>
        </p:nvPicPr>
        <p:blipFill>
          <a:blip r:embed="rId3"/>
          <a:stretch>
            <a:fillRect/>
          </a:stretch>
        </p:blipFill>
        <p:spPr>
          <a:xfrm>
            <a:off x="0" y="0"/>
            <a:ext cx="9144000" cy="5143500"/>
          </a:xfrm>
          <a:prstGeom prst="rect">
            <a:avLst/>
          </a:prstGeom>
        </p:spPr>
      </p:pic>
      <p:sp>
        <p:nvSpPr>
          <p:cNvPr id="3" name="Slide Number Placeholder 2">
            <a:extLst>
              <a:ext uri="{FF2B5EF4-FFF2-40B4-BE49-F238E27FC236}">
                <a16:creationId xmlns:a16="http://schemas.microsoft.com/office/drawing/2014/main" id="{51C84819-4ABC-090E-7905-5009ED069C37}"/>
              </a:ext>
            </a:extLst>
          </p:cNvPr>
          <p:cNvSpPr>
            <a:spLocks noGrp="1"/>
          </p:cNvSpPr>
          <p:nvPr>
            <p:ph type="sldNum" sz="quarter" idx="4"/>
          </p:nvPr>
        </p:nvSpPr>
        <p:spPr/>
        <p:txBody>
          <a:bodyPr/>
          <a:lstStyle/>
          <a:p>
            <a:fld id="{9D6B7E9F-2B75-074E-A857-34F9CFC9C695}" type="slidenum">
              <a:rPr lang="en-US" smtClean="0"/>
              <a:pPr/>
              <a:t>44</a:t>
            </a:fld>
            <a:endParaRPr lang="en-US"/>
          </a:p>
        </p:txBody>
      </p:sp>
      <p:sp>
        <p:nvSpPr>
          <p:cNvPr id="2" name="Google Shape;368;p34">
            <a:extLst>
              <a:ext uri="{FF2B5EF4-FFF2-40B4-BE49-F238E27FC236}">
                <a16:creationId xmlns:a16="http://schemas.microsoft.com/office/drawing/2014/main" id="{B7FE8947-5621-1584-1D58-945E0AE4E1B8}"/>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Tree>
    <p:extLst>
      <p:ext uri="{BB962C8B-B14F-4D97-AF65-F5344CB8AC3E}">
        <p14:creationId xmlns:p14="http://schemas.microsoft.com/office/powerpoint/2010/main" val="3968444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8C56A8-22BC-D84F-91DF-E4C59FAA2C1A}"/>
              </a:ext>
            </a:extLst>
          </p:cNvPr>
          <p:cNvPicPr>
            <a:picLocks noChangeAspect="1"/>
          </p:cNvPicPr>
          <p:nvPr/>
        </p:nvPicPr>
        <p:blipFill>
          <a:blip r:embed="rId3"/>
          <a:stretch>
            <a:fillRect/>
          </a:stretch>
        </p:blipFill>
        <p:spPr>
          <a:xfrm>
            <a:off x="0" y="0"/>
            <a:ext cx="9144000" cy="5143500"/>
          </a:xfrm>
          <a:prstGeom prst="rect">
            <a:avLst/>
          </a:prstGeom>
        </p:spPr>
      </p:pic>
      <p:sp>
        <p:nvSpPr>
          <p:cNvPr id="3" name="Slide Number Placeholder 2">
            <a:extLst>
              <a:ext uri="{FF2B5EF4-FFF2-40B4-BE49-F238E27FC236}">
                <a16:creationId xmlns:a16="http://schemas.microsoft.com/office/drawing/2014/main" id="{51C84819-4ABC-090E-7905-5009ED069C37}"/>
              </a:ext>
            </a:extLst>
          </p:cNvPr>
          <p:cNvSpPr>
            <a:spLocks noGrp="1"/>
          </p:cNvSpPr>
          <p:nvPr>
            <p:ph type="sldNum" sz="quarter" idx="4"/>
          </p:nvPr>
        </p:nvSpPr>
        <p:spPr/>
        <p:txBody>
          <a:bodyPr/>
          <a:lstStyle/>
          <a:p>
            <a:fld id="{9D6B7E9F-2B75-074E-A857-34F9CFC9C695}" type="slidenum">
              <a:rPr lang="en-US" smtClean="0"/>
              <a:pPr/>
              <a:t>45</a:t>
            </a:fld>
            <a:endParaRPr lang="en-US"/>
          </a:p>
        </p:txBody>
      </p:sp>
      <p:sp>
        <p:nvSpPr>
          <p:cNvPr id="2" name="Google Shape;368;p34">
            <a:extLst>
              <a:ext uri="{FF2B5EF4-FFF2-40B4-BE49-F238E27FC236}">
                <a16:creationId xmlns:a16="http://schemas.microsoft.com/office/drawing/2014/main" id="{B7FE8947-5621-1584-1D58-945E0AE4E1B8}"/>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Tree>
    <p:extLst>
      <p:ext uri="{BB962C8B-B14F-4D97-AF65-F5344CB8AC3E}">
        <p14:creationId xmlns:p14="http://schemas.microsoft.com/office/powerpoint/2010/main" val="11706720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BEE765-F9A2-3CEA-8177-6EE7B3E41F24}"/>
              </a:ext>
            </a:extLst>
          </p:cNvPr>
          <p:cNvPicPr>
            <a:picLocks noChangeAspect="1"/>
          </p:cNvPicPr>
          <p:nvPr/>
        </p:nvPicPr>
        <p:blipFill>
          <a:blip r:embed="rId3"/>
          <a:stretch>
            <a:fillRect/>
          </a:stretch>
        </p:blipFill>
        <p:spPr>
          <a:xfrm>
            <a:off x="0" y="0"/>
            <a:ext cx="9144000" cy="5143500"/>
          </a:xfrm>
          <a:prstGeom prst="rect">
            <a:avLst/>
          </a:prstGeom>
        </p:spPr>
      </p:pic>
      <p:sp>
        <p:nvSpPr>
          <p:cNvPr id="3" name="Slide Number Placeholder 2">
            <a:extLst>
              <a:ext uri="{FF2B5EF4-FFF2-40B4-BE49-F238E27FC236}">
                <a16:creationId xmlns:a16="http://schemas.microsoft.com/office/drawing/2014/main" id="{51C84819-4ABC-090E-7905-5009ED069C37}"/>
              </a:ext>
            </a:extLst>
          </p:cNvPr>
          <p:cNvSpPr>
            <a:spLocks noGrp="1"/>
          </p:cNvSpPr>
          <p:nvPr>
            <p:ph type="sldNum" sz="quarter" idx="4"/>
          </p:nvPr>
        </p:nvSpPr>
        <p:spPr/>
        <p:txBody>
          <a:bodyPr/>
          <a:lstStyle/>
          <a:p>
            <a:fld id="{9D6B7E9F-2B75-074E-A857-34F9CFC9C695}" type="slidenum">
              <a:rPr lang="en-US" smtClean="0"/>
              <a:pPr/>
              <a:t>46</a:t>
            </a:fld>
            <a:endParaRPr lang="en-US"/>
          </a:p>
        </p:txBody>
      </p:sp>
      <p:sp>
        <p:nvSpPr>
          <p:cNvPr id="2" name="Google Shape;368;p34">
            <a:extLst>
              <a:ext uri="{FF2B5EF4-FFF2-40B4-BE49-F238E27FC236}">
                <a16:creationId xmlns:a16="http://schemas.microsoft.com/office/drawing/2014/main" id="{B7FE8947-5621-1584-1D58-945E0AE4E1B8}"/>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Tree>
    <p:extLst>
      <p:ext uri="{BB962C8B-B14F-4D97-AF65-F5344CB8AC3E}">
        <p14:creationId xmlns:p14="http://schemas.microsoft.com/office/powerpoint/2010/main" val="35510377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C5FFA5-B9EF-23CB-8BB9-B93C66B15F11}"/>
              </a:ext>
            </a:extLst>
          </p:cNvPr>
          <p:cNvPicPr>
            <a:picLocks noChangeAspect="1"/>
          </p:cNvPicPr>
          <p:nvPr/>
        </p:nvPicPr>
        <p:blipFill>
          <a:blip r:embed="rId3"/>
          <a:stretch>
            <a:fillRect/>
          </a:stretch>
        </p:blipFill>
        <p:spPr>
          <a:xfrm>
            <a:off x="0" y="0"/>
            <a:ext cx="9144000" cy="5143500"/>
          </a:xfrm>
          <a:prstGeom prst="rect">
            <a:avLst/>
          </a:prstGeom>
        </p:spPr>
      </p:pic>
      <p:sp>
        <p:nvSpPr>
          <p:cNvPr id="3" name="Slide Number Placeholder 2">
            <a:extLst>
              <a:ext uri="{FF2B5EF4-FFF2-40B4-BE49-F238E27FC236}">
                <a16:creationId xmlns:a16="http://schemas.microsoft.com/office/drawing/2014/main" id="{51C84819-4ABC-090E-7905-5009ED069C37}"/>
              </a:ext>
            </a:extLst>
          </p:cNvPr>
          <p:cNvSpPr>
            <a:spLocks noGrp="1"/>
          </p:cNvSpPr>
          <p:nvPr>
            <p:ph type="sldNum" sz="quarter" idx="4"/>
          </p:nvPr>
        </p:nvSpPr>
        <p:spPr/>
        <p:txBody>
          <a:bodyPr/>
          <a:lstStyle/>
          <a:p>
            <a:fld id="{9D6B7E9F-2B75-074E-A857-34F9CFC9C695}" type="slidenum">
              <a:rPr lang="en-US" smtClean="0"/>
              <a:pPr/>
              <a:t>47</a:t>
            </a:fld>
            <a:endParaRPr lang="en-US"/>
          </a:p>
        </p:txBody>
      </p:sp>
      <p:sp>
        <p:nvSpPr>
          <p:cNvPr id="2" name="Google Shape;368;p34">
            <a:extLst>
              <a:ext uri="{FF2B5EF4-FFF2-40B4-BE49-F238E27FC236}">
                <a16:creationId xmlns:a16="http://schemas.microsoft.com/office/drawing/2014/main" id="{B7FE8947-5621-1584-1D58-945E0AE4E1B8}"/>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Tree>
    <p:extLst>
      <p:ext uri="{BB962C8B-B14F-4D97-AF65-F5344CB8AC3E}">
        <p14:creationId xmlns:p14="http://schemas.microsoft.com/office/powerpoint/2010/main" val="3041949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CCFBDC-F448-4DCF-7135-44ED388B2BDC}"/>
              </a:ext>
            </a:extLst>
          </p:cNvPr>
          <p:cNvPicPr>
            <a:picLocks noChangeAspect="1"/>
          </p:cNvPicPr>
          <p:nvPr/>
        </p:nvPicPr>
        <p:blipFill>
          <a:blip r:embed="rId3"/>
          <a:stretch>
            <a:fillRect/>
          </a:stretch>
        </p:blipFill>
        <p:spPr>
          <a:xfrm>
            <a:off x="0" y="0"/>
            <a:ext cx="9144000" cy="5143500"/>
          </a:xfrm>
          <a:prstGeom prst="rect">
            <a:avLst/>
          </a:prstGeom>
        </p:spPr>
      </p:pic>
      <p:sp>
        <p:nvSpPr>
          <p:cNvPr id="3" name="Slide Number Placeholder 2">
            <a:extLst>
              <a:ext uri="{FF2B5EF4-FFF2-40B4-BE49-F238E27FC236}">
                <a16:creationId xmlns:a16="http://schemas.microsoft.com/office/drawing/2014/main" id="{51C84819-4ABC-090E-7905-5009ED069C37}"/>
              </a:ext>
            </a:extLst>
          </p:cNvPr>
          <p:cNvSpPr>
            <a:spLocks noGrp="1"/>
          </p:cNvSpPr>
          <p:nvPr>
            <p:ph type="sldNum" sz="quarter" idx="4"/>
          </p:nvPr>
        </p:nvSpPr>
        <p:spPr/>
        <p:txBody>
          <a:bodyPr/>
          <a:lstStyle/>
          <a:p>
            <a:fld id="{9D6B7E9F-2B75-074E-A857-34F9CFC9C695}" type="slidenum">
              <a:rPr lang="en-US" smtClean="0"/>
              <a:pPr/>
              <a:t>48</a:t>
            </a:fld>
            <a:endParaRPr lang="en-US"/>
          </a:p>
        </p:txBody>
      </p:sp>
      <p:sp>
        <p:nvSpPr>
          <p:cNvPr id="2" name="Google Shape;368;p34">
            <a:extLst>
              <a:ext uri="{FF2B5EF4-FFF2-40B4-BE49-F238E27FC236}">
                <a16:creationId xmlns:a16="http://schemas.microsoft.com/office/drawing/2014/main" id="{B7FE8947-5621-1584-1D58-945E0AE4E1B8}"/>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Tree>
    <p:extLst>
      <p:ext uri="{BB962C8B-B14F-4D97-AF65-F5344CB8AC3E}">
        <p14:creationId xmlns:p14="http://schemas.microsoft.com/office/powerpoint/2010/main" val="1755706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71FC42-B0C4-313E-25D4-1CDB77533151}"/>
              </a:ext>
            </a:extLst>
          </p:cNvPr>
          <p:cNvPicPr>
            <a:picLocks noChangeAspect="1"/>
          </p:cNvPicPr>
          <p:nvPr/>
        </p:nvPicPr>
        <p:blipFill>
          <a:blip r:embed="rId3"/>
          <a:stretch>
            <a:fillRect/>
          </a:stretch>
        </p:blipFill>
        <p:spPr>
          <a:xfrm>
            <a:off x="0" y="0"/>
            <a:ext cx="9144000" cy="5143500"/>
          </a:xfrm>
          <a:prstGeom prst="rect">
            <a:avLst/>
          </a:prstGeom>
        </p:spPr>
      </p:pic>
      <p:sp>
        <p:nvSpPr>
          <p:cNvPr id="3" name="Slide Number Placeholder 2">
            <a:extLst>
              <a:ext uri="{FF2B5EF4-FFF2-40B4-BE49-F238E27FC236}">
                <a16:creationId xmlns:a16="http://schemas.microsoft.com/office/drawing/2014/main" id="{51C84819-4ABC-090E-7905-5009ED069C37}"/>
              </a:ext>
            </a:extLst>
          </p:cNvPr>
          <p:cNvSpPr>
            <a:spLocks noGrp="1"/>
          </p:cNvSpPr>
          <p:nvPr>
            <p:ph type="sldNum" sz="quarter" idx="4"/>
          </p:nvPr>
        </p:nvSpPr>
        <p:spPr/>
        <p:txBody>
          <a:bodyPr/>
          <a:lstStyle/>
          <a:p>
            <a:fld id="{9D6B7E9F-2B75-074E-A857-34F9CFC9C695}" type="slidenum">
              <a:rPr lang="en-US" smtClean="0"/>
              <a:pPr/>
              <a:t>49</a:t>
            </a:fld>
            <a:endParaRPr lang="en-US"/>
          </a:p>
        </p:txBody>
      </p:sp>
      <p:sp>
        <p:nvSpPr>
          <p:cNvPr id="2" name="Google Shape;368;p34">
            <a:extLst>
              <a:ext uri="{FF2B5EF4-FFF2-40B4-BE49-F238E27FC236}">
                <a16:creationId xmlns:a16="http://schemas.microsoft.com/office/drawing/2014/main" id="{B7FE8947-5621-1584-1D58-945E0AE4E1B8}"/>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Tree>
    <p:extLst>
      <p:ext uri="{BB962C8B-B14F-4D97-AF65-F5344CB8AC3E}">
        <p14:creationId xmlns:p14="http://schemas.microsoft.com/office/powerpoint/2010/main" val="2689025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7"/>
          <p:cNvSpPr txBox="1">
            <a:spLocks noGrp="1"/>
          </p:cNvSpPr>
          <p:nvPr>
            <p:ph type="subTitle" idx="1"/>
          </p:nvPr>
        </p:nvSpPr>
        <p:spPr>
          <a:xfrm>
            <a:off x="1926263" y="1642800"/>
            <a:ext cx="5367422" cy="585300"/>
          </a:xfrm>
          <a:prstGeom prst="rect">
            <a:avLst/>
          </a:prstGeom>
        </p:spPr>
        <p:txBody>
          <a:bodyPr spcFirstLastPara="1" wrap="square" lIns="91425" tIns="91425" rIns="91425" bIns="91425" anchor="ctr" anchorCtr="0">
            <a:noAutofit/>
          </a:bodyPr>
          <a:lstStyle/>
          <a:p>
            <a:pPr marL="0" indent="0"/>
            <a:r>
              <a:rPr lang="en-ZA" dirty="0"/>
              <a:t>Software Methodologies</a:t>
            </a:r>
            <a:endParaRPr lang="en-US" dirty="0"/>
          </a:p>
        </p:txBody>
      </p:sp>
      <p:sp>
        <p:nvSpPr>
          <p:cNvPr id="400" name="Google Shape;400;p37"/>
          <p:cNvSpPr txBox="1">
            <a:spLocks noGrp="1"/>
          </p:cNvSpPr>
          <p:nvPr>
            <p:ph type="title"/>
          </p:nvPr>
        </p:nvSpPr>
        <p:spPr>
          <a:xfrm>
            <a:off x="1192163" y="1642800"/>
            <a:ext cx="734100" cy="58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401" name="Google Shape;401;p37"/>
          <p:cNvSpPr txBox="1">
            <a:spLocks noGrp="1"/>
          </p:cNvSpPr>
          <p:nvPr>
            <p:ph type="title" idx="3"/>
          </p:nvPr>
        </p:nvSpPr>
        <p:spPr>
          <a:xfrm>
            <a:off x="720000" y="445025"/>
            <a:ext cx="7704000" cy="66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Table Of</a:t>
            </a:r>
            <a:r>
              <a:rPr lang="en" dirty="0"/>
              <a:t> Contents</a:t>
            </a:r>
            <a:endParaRPr dirty="0"/>
          </a:p>
        </p:txBody>
      </p:sp>
      <p:sp>
        <p:nvSpPr>
          <p:cNvPr id="402" name="Google Shape;402;p37"/>
          <p:cNvSpPr txBox="1">
            <a:spLocks noGrp="1"/>
          </p:cNvSpPr>
          <p:nvPr>
            <p:ph type="subTitle" idx="4"/>
          </p:nvPr>
        </p:nvSpPr>
        <p:spPr>
          <a:xfrm>
            <a:off x="1926263" y="2610775"/>
            <a:ext cx="5593332" cy="585300"/>
          </a:xfrm>
          <a:prstGeom prst="rect">
            <a:avLst/>
          </a:prstGeom>
        </p:spPr>
        <p:txBody>
          <a:bodyPr spcFirstLastPara="1" wrap="square" lIns="91425" tIns="91425" rIns="91425" bIns="91425" anchor="ctr" anchorCtr="0">
            <a:noAutofit/>
          </a:bodyPr>
          <a:lstStyle/>
          <a:p>
            <a:pPr marL="0" indent="0"/>
            <a:r>
              <a:rPr lang="en" dirty="0"/>
              <a:t> </a:t>
            </a:r>
            <a:r>
              <a:rPr lang="en-US" dirty="0"/>
              <a:t>The Scrum Framework</a:t>
            </a:r>
            <a:endParaRPr lang="en-ZA" dirty="0"/>
          </a:p>
        </p:txBody>
      </p:sp>
      <p:sp>
        <p:nvSpPr>
          <p:cNvPr id="404" name="Google Shape;404;p37"/>
          <p:cNvSpPr txBox="1">
            <a:spLocks noGrp="1"/>
          </p:cNvSpPr>
          <p:nvPr>
            <p:ph type="title" idx="6"/>
          </p:nvPr>
        </p:nvSpPr>
        <p:spPr>
          <a:xfrm>
            <a:off x="1192163" y="2610775"/>
            <a:ext cx="734100" cy="58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 name="Slide Number Placeholder 1">
            <a:extLst>
              <a:ext uri="{FF2B5EF4-FFF2-40B4-BE49-F238E27FC236}">
                <a16:creationId xmlns:a16="http://schemas.microsoft.com/office/drawing/2014/main" id="{8FCC5B5B-A324-09F4-0503-DE2917B76CBA}"/>
              </a:ext>
            </a:extLst>
          </p:cNvPr>
          <p:cNvSpPr>
            <a:spLocks noGrp="1"/>
          </p:cNvSpPr>
          <p:nvPr>
            <p:ph type="sldNum" sz="quarter" idx="10"/>
          </p:nvPr>
        </p:nvSpPr>
        <p:spPr/>
        <p:txBody>
          <a:bodyPr/>
          <a:lstStyle/>
          <a:p>
            <a:fld id="{9D6B7E9F-2B75-074E-A857-34F9CFC9C695}" type="slidenum">
              <a:rPr lang="en-US" smtClean="0"/>
              <a:pPr/>
              <a:t>5</a:t>
            </a:fld>
            <a:endParaRPr lang="en-US"/>
          </a:p>
        </p:txBody>
      </p:sp>
      <p:sp>
        <p:nvSpPr>
          <p:cNvPr id="3" name="Google Shape;404;p37">
            <a:extLst>
              <a:ext uri="{FF2B5EF4-FFF2-40B4-BE49-F238E27FC236}">
                <a16:creationId xmlns:a16="http://schemas.microsoft.com/office/drawing/2014/main" id="{57EE1C15-F230-CF20-9AD4-C79C99D01457}"/>
              </a:ext>
            </a:extLst>
          </p:cNvPr>
          <p:cNvSpPr txBox="1">
            <a:spLocks/>
          </p:cNvSpPr>
          <p:nvPr/>
        </p:nvSpPr>
        <p:spPr>
          <a:xfrm>
            <a:off x="1192163" y="3436700"/>
            <a:ext cx="734100" cy="58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000"/>
              <a:buFont typeface="Poppins ExtraBold"/>
              <a:buNone/>
              <a:defRPr sz="2400" b="0" i="0" u="none" strike="noStrike" cap="none">
                <a:solidFill>
                  <a:schemeClr val="dk2"/>
                </a:solidFill>
                <a:latin typeface="Poppins ExtraBold"/>
                <a:ea typeface="Poppins ExtraBold"/>
                <a:cs typeface="Poppins ExtraBold"/>
                <a:sym typeface="Poppins ExtraBold"/>
              </a:defRPr>
            </a:lvl1pPr>
            <a:lvl2pPr marR="0" lvl="1" algn="l" rtl="0">
              <a:lnSpc>
                <a:spcPct val="90000"/>
              </a:lnSpc>
              <a:spcBef>
                <a:spcPts val="0"/>
              </a:spcBef>
              <a:spcAft>
                <a:spcPts val="0"/>
              </a:spcAft>
              <a:buClr>
                <a:schemeClr val="lt2"/>
              </a:buClr>
              <a:buSzPts val="3000"/>
              <a:buFont typeface="Poppins"/>
              <a:buNone/>
              <a:defRPr sz="3000" b="0" i="0" u="none" strike="noStrike" cap="none">
                <a:solidFill>
                  <a:schemeClr val="lt2"/>
                </a:solidFill>
                <a:latin typeface="Poppins"/>
                <a:ea typeface="Poppins"/>
                <a:cs typeface="Poppins"/>
                <a:sym typeface="Poppins"/>
              </a:defRPr>
            </a:lvl2pPr>
            <a:lvl3pPr marR="0" lvl="2" algn="l" rtl="0">
              <a:lnSpc>
                <a:spcPct val="90000"/>
              </a:lnSpc>
              <a:spcBef>
                <a:spcPts val="0"/>
              </a:spcBef>
              <a:spcAft>
                <a:spcPts val="0"/>
              </a:spcAft>
              <a:buClr>
                <a:schemeClr val="lt2"/>
              </a:buClr>
              <a:buSzPts val="3000"/>
              <a:buFont typeface="Poppins"/>
              <a:buNone/>
              <a:defRPr sz="3000" b="0" i="0" u="none" strike="noStrike" cap="none">
                <a:solidFill>
                  <a:schemeClr val="lt2"/>
                </a:solidFill>
                <a:latin typeface="Poppins"/>
                <a:ea typeface="Poppins"/>
                <a:cs typeface="Poppins"/>
                <a:sym typeface="Poppins"/>
              </a:defRPr>
            </a:lvl3pPr>
            <a:lvl4pPr marR="0" lvl="3" algn="l" rtl="0">
              <a:lnSpc>
                <a:spcPct val="90000"/>
              </a:lnSpc>
              <a:spcBef>
                <a:spcPts val="0"/>
              </a:spcBef>
              <a:spcAft>
                <a:spcPts val="0"/>
              </a:spcAft>
              <a:buClr>
                <a:schemeClr val="lt2"/>
              </a:buClr>
              <a:buSzPts val="3000"/>
              <a:buFont typeface="Poppins"/>
              <a:buNone/>
              <a:defRPr sz="3000" b="0" i="0" u="none" strike="noStrike" cap="none">
                <a:solidFill>
                  <a:schemeClr val="lt2"/>
                </a:solidFill>
                <a:latin typeface="Poppins"/>
                <a:ea typeface="Poppins"/>
                <a:cs typeface="Poppins"/>
                <a:sym typeface="Poppins"/>
              </a:defRPr>
            </a:lvl4pPr>
            <a:lvl5pPr marR="0" lvl="4" algn="l" rtl="0">
              <a:lnSpc>
                <a:spcPct val="90000"/>
              </a:lnSpc>
              <a:spcBef>
                <a:spcPts val="0"/>
              </a:spcBef>
              <a:spcAft>
                <a:spcPts val="0"/>
              </a:spcAft>
              <a:buClr>
                <a:schemeClr val="lt2"/>
              </a:buClr>
              <a:buSzPts val="3000"/>
              <a:buFont typeface="Poppins"/>
              <a:buNone/>
              <a:defRPr sz="3000" b="0" i="0" u="none" strike="noStrike" cap="none">
                <a:solidFill>
                  <a:schemeClr val="lt2"/>
                </a:solidFill>
                <a:latin typeface="Poppins"/>
                <a:ea typeface="Poppins"/>
                <a:cs typeface="Poppins"/>
                <a:sym typeface="Poppins"/>
              </a:defRPr>
            </a:lvl5pPr>
            <a:lvl6pPr marR="0" lvl="5" algn="l" rtl="0">
              <a:lnSpc>
                <a:spcPct val="90000"/>
              </a:lnSpc>
              <a:spcBef>
                <a:spcPts val="0"/>
              </a:spcBef>
              <a:spcAft>
                <a:spcPts val="0"/>
              </a:spcAft>
              <a:buClr>
                <a:schemeClr val="lt2"/>
              </a:buClr>
              <a:buSzPts val="3000"/>
              <a:buFont typeface="Poppins"/>
              <a:buNone/>
              <a:defRPr sz="3000" b="0" i="0" u="none" strike="noStrike" cap="none">
                <a:solidFill>
                  <a:schemeClr val="lt2"/>
                </a:solidFill>
                <a:latin typeface="Poppins"/>
                <a:ea typeface="Poppins"/>
                <a:cs typeface="Poppins"/>
                <a:sym typeface="Poppins"/>
              </a:defRPr>
            </a:lvl6pPr>
            <a:lvl7pPr marR="0" lvl="6" algn="l" rtl="0">
              <a:lnSpc>
                <a:spcPct val="90000"/>
              </a:lnSpc>
              <a:spcBef>
                <a:spcPts val="0"/>
              </a:spcBef>
              <a:spcAft>
                <a:spcPts val="0"/>
              </a:spcAft>
              <a:buClr>
                <a:schemeClr val="lt2"/>
              </a:buClr>
              <a:buSzPts val="3000"/>
              <a:buFont typeface="Poppins"/>
              <a:buNone/>
              <a:defRPr sz="3000" b="0" i="0" u="none" strike="noStrike" cap="none">
                <a:solidFill>
                  <a:schemeClr val="lt2"/>
                </a:solidFill>
                <a:latin typeface="Poppins"/>
                <a:ea typeface="Poppins"/>
                <a:cs typeface="Poppins"/>
                <a:sym typeface="Poppins"/>
              </a:defRPr>
            </a:lvl7pPr>
            <a:lvl8pPr marR="0" lvl="7" algn="l" rtl="0">
              <a:lnSpc>
                <a:spcPct val="90000"/>
              </a:lnSpc>
              <a:spcBef>
                <a:spcPts val="0"/>
              </a:spcBef>
              <a:spcAft>
                <a:spcPts val="0"/>
              </a:spcAft>
              <a:buClr>
                <a:schemeClr val="lt2"/>
              </a:buClr>
              <a:buSzPts val="3000"/>
              <a:buFont typeface="Poppins"/>
              <a:buNone/>
              <a:defRPr sz="3000" b="0" i="0" u="none" strike="noStrike" cap="none">
                <a:solidFill>
                  <a:schemeClr val="lt2"/>
                </a:solidFill>
                <a:latin typeface="Poppins"/>
                <a:ea typeface="Poppins"/>
                <a:cs typeface="Poppins"/>
                <a:sym typeface="Poppins"/>
              </a:defRPr>
            </a:lvl8pPr>
            <a:lvl9pPr marR="0" lvl="8" algn="l" rtl="0">
              <a:lnSpc>
                <a:spcPct val="90000"/>
              </a:lnSpc>
              <a:spcBef>
                <a:spcPts val="0"/>
              </a:spcBef>
              <a:spcAft>
                <a:spcPts val="0"/>
              </a:spcAft>
              <a:buClr>
                <a:schemeClr val="lt2"/>
              </a:buClr>
              <a:buSzPts val="3000"/>
              <a:buFont typeface="Poppins"/>
              <a:buNone/>
              <a:defRPr sz="3000" b="0" i="0" u="none" strike="noStrike" cap="none">
                <a:solidFill>
                  <a:schemeClr val="lt2"/>
                </a:solidFill>
                <a:latin typeface="Poppins"/>
                <a:ea typeface="Poppins"/>
                <a:cs typeface="Poppins"/>
                <a:sym typeface="Poppins"/>
              </a:defRPr>
            </a:lvl9pPr>
          </a:lstStyle>
          <a:p>
            <a:r>
              <a:rPr lang="en" dirty="0"/>
              <a:t>06.</a:t>
            </a:r>
          </a:p>
        </p:txBody>
      </p:sp>
      <p:sp>
        <p:nvSpPr>
          <p:cNvPr id="4" name="Google Shape;402;p37">
            <a:extLst>
              <a:ext uri="{FF2B5EF4-FFF2-40B4-BE49-F238E27FC236}">
                <a16:creationId xmlns:a16="http://schemas.microsoft.com/office/drawing/2014/main" id="{AB69E573-7365-C0C1-D699-59D284A44E60}"/>
              </a:ext>
            </a:extLst>
          </p:cNvPr>
          <p:cNvSpPr txBox="1">
            <a:spLocks/>
          </p:cNvSpPr>
          <p:nvPr/>
        </p:nvSpPr>
        <p:spPr>
          <a:xfrm>
            <a:off x="2014754" y="3436700"/>
            <a:ext cx="5593332" cy="58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dirty="0"/>
              <a:t>Careers In Tech</a:t>
            </a:r>
            <a:endParaRPr lang="en-ZA" dirty="0"/>
          </a:p>
        </p:txBody>
      </p:sp>
    </p:spTree>
    <p:extLst>
      <p:ext uri="{BB962C8B-B14F-4D97-AF65-F5344CB8AC3E}">
        <p14:creationId xmlns:p14="http://schemas.microsoft.com/office/powerpoint/2010/main" val="4408496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F2E01D-8B22-758C-9E49-A54E4FDB489A}"/>
              </a:ext>
            </a:extLst>
          </p:cNvPr>
          <p:cNvSpPr>
            <a:spLocks noGrp="1"/>
          </p:cNvSpPr>
          <p:nvPr>
            <p:ph type="sldNum" sz="quarter" idx="4"/>
          </p:nvPr>
        </p:nvSpPr>
        <p:spPr/>
        <p:txBody>
          <a:bodyPr/>
          <a:lstStyle/>
          <a:p>
            <a:fld id="{9D6B7E9F-2B75-074E-A857-34F9CFC9C695}" type="slidenum">
              <a:rPr lang="en-US" smtClean="0"/>
              <a:pPr/>
              <a:t>50</a:t>
            </a:fld>
            <a:endParaRPr lang="en-US"/>
          </a:p>
        </p:txBody>
      </p:sp>
      <p:sp>
        <p:nvSpPr>
          <p:cNvPr id="6" name="Title 1">
            <a:extLst>
              <a:ext uri="{FF2B5EF4-FFF2-40B4-BE49-F238E27FC236}">
                <a16:creationId xmlns:a16="http://schemas.microsoft.com/office/drawing/2014/main" id="{5AF237F1-C40D-CD01-9DF5-F228EBAF858B}"/>
              </a:ext>
            </a:extLst>
          </p:cNvPr>
          <p:cNvSpPr>
            <a:spLocks noGrp="1"/>
          </p:cNvSpPr>
          <p:nvPr>
            <p:ph type="title"/>
          </p:nvPr>
        </p:nvSpPr>
        <p:spPr>
          <a:xfrm>
            <a:off x="557886" y="1793631"/>
            <a:ext cx="7343469" cy="1817076"/>
          </a:xfrm>
        </p:spPr>
        <p:txBody>
          <a:bodyPr/>
          <a:lstStyle/>
          <a:p>
            <a:r>
              <a:rPr lang="en-US" dirty="0"/>
              <a:t>When is the Agile methodology used?</a:t>
            </a:r>
            <a:endParaRPr lang="en-ZA" dirty="0"/>
          </a:p>
        </p:txBody>
      </p:sp>
    </p:spTree>
    <p:extLst>
      <p:ext uri="{BB962C8B-B14F-4D97-AF65-F5344CB8AC3E}">
        <p14:creationId xmlns:p14="http://schemas.microsoft.com/office/powerpoint/2010/main" val="116463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E0808-AAF7-DB25-86C2-42FCA34A118A}"/>
              </a:ext>
            </a:extLst>
          </p:cNvPr>
          <p:cNvSpPr>
            <a:spLocks noGrp="1"/>
          </p:cNvSpPr>
          <p:nvPr>
            <p:ph type="title"/>
          </p:nvPr>
        </p:nvSpPr>
        <p:spPr/>
        <p:txBody>
          <a:bodyPr/>
          <a:lstStyle/>
          <a:p>
            <a:endParaRPr lang="en-ZA"/>
          </a:p>
        </p:txBody>
      </p:sp>
      <p:sp>
        <p:nvSpPr>
          <p:cNvPr id="3" name="Slide Number Placeholder 2">
            <a:extLst>
              <a:ext uri="{FF2B5EF4-FFF2-40B4-BE49-F238E27FC236}">
                <a16:creationId xmlns:a16="http://schemas.microsoft.com/office/drawing/2014/main" id="{B1AB24E1-C47E-EFF7-3B23-B22706C86CDD}"/>
              </a:ext>
            </a:extLst>
          </p:cNvPr>
          <p:cNvSpPr>
            <a:spLocks noGrp="1"/>
          </p:cNvSpPr>
          <p:nvPr>
            <p:ph type="sldNum" sz="quarter" idx="4"/>
          </p:nvPr>
        </p:nvSpPr>
        <p:spPr/>
        <p:txBody>
          <a:bodyPr/>
          <a:lstStyle/>
          <a:p>
            <a:fld id="{9D6B7E9F-2B75-074E-A857-34F9CFC9C695}" type="slidenum">
              <a:rPr lang="en-US" smtClean="0"/>
              <a:pPr/>
              <a:t>51</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Mentimeter - Interactive Presentations">
                <a:extLst>
                  <a:ext uri="{FF2B5EF4-FFF2-40B4-BE49-F238E27FC236}">
                    <a16:creationId xmlns:a16="http://schemas.microsoft.com/office/drawing/2014/main" id="{3DA81FA6-0B05-F8CE-976C-C79A98F94E1A}"/>
                  </a:ext>
                </a:extLst>
              </p:cNvPr>
              <p:cNvGraphicFramePr>
                <a:graphicFrameLocks noGrp="1"/>
              </p:cNvGraphicFramePr>
              <p:nvPr/>
            </p:nvGraphicFramePr>
            <p:xfrm>
              <a:off x="-190500" y="-762000"/>
              <a:ext cx="9525000" cy="66675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title="Mentimeter - Interactive Presentations">
                <a:extLst>
                  <a:ext uri="{FF2B5EF4-FFF2-40B4-BE49-F238E27FC236}">
                    <a16:creationId xmlns:a16="http://schemas.microsoft.com/office/drawing/2014/main" id="{3DA81FA6-0B05-F8CE-976C-C79A98F94E1A}"/>
                  </a:ext>
                </a:extLst>
              </p:cNvPr>
              <p:cNvPicPr>
                <a:picLocks noGrp="1" noRot="1" noChangeAspect="1" noMove="1" noResize="1" noEditPoints="1" noAdjustHandles="1" noChangeArrowheads="1" noChangeShapeType="1"/>
              </p:cNvPicPr>
              <p:nvPr/>
            </p:nvPicPr>
            <p:blipFill>
              <a:blip r:embed="rId3"/>
              <a:stretch>
                <a:fillRect/>
              </a:stretch>
            </p:blipFill>
            <p:spPr>
              <a:xfrm>
                <a:off x="-190500" y="-762000"/>
                <a:ext cx="9525000" cy="6667500"/>
              </a:xfrm>
              <a:prstGeom prst="rect">
                <a:avLst/>
              </a:prstGeom>
            </p:spPr>
          </p:pic>
        </mc:Fallback>
      </mc:AlternateContent>
    </p:spTree>
    <p:extLst>
      <p:ext uri="{BB962C8B-B14F-4D97-AF65-F5344CB8AC3E}">
        <p14:creationId xmlns:p14="http://schemas.microsoft.com/office/powerpoint/2010/main" val="35365108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CADB5-F018-7E7D-8AEE-D88A2C20815A}"/>
              </a:ext>
            </a:extLst>
          </p:cNvPr>
          <p:cNvSpPr>
            <a:spLocks noGrp="1"/>
          </p:cNvSpPr>
          <p:nvPr>
            <p:ph type="title"/>
          </p:nvPr>
        </p:nvSpPr>
        <p:spPr/>
        <p:txBody>
          <a:bodyPr/>
          <a:lstStyle/>
          <a:p>
            <a:endParaRPr lang="en-ZA"/>
          </a:p>
        </p:txBody>
      </p:sp>
      <p:sp>
        <p:nvSpPr>
          <p:cNvPr id="3" name="Slide Number Placeholder 2">
            <a:extLst>
              <a:ext uri="{FF2B5EF4-FFF2-40B4-BE49-F238E27FC236}">
                <a16:creationId xmlns:a16="http://schemas.microsoft.com/office/drawing/2014/main" id="{335A8510-EC8C-8C01-D924-438FE89FA6EE}"/>
              </a:ext>
            </a:extLst>
          </p:cNvPr>
          <p:cNvSpPr>
            <a:spLocks noGrp="1"/>
          </p:cNvSpPr>
          <p:nvPr>
            <p:ph type="sldNum" sz="quarter" idx="4"/>
          </p:nvPr>
        </p:nvSpPr>
        <p:spPr/>
        <p:txBody>
          <a:bodyPr/>
          <a:lstStyle/>
          <a:p>
            <a:fld id="{9D6B7E9F-2B75-074E-A857-34F9CFC9C695}" type="slidenum">
              <a:rPr lang="en-US" smtClean="0"/>
              <a:pPr/>
              <a:t>52</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Mentimeter - Interactive Presentations">
                <a:extLst>
                  <a:ext uri="{FF2B5EF4-FFF2-40B4-BE49-F238E27FC236}">
                    <a16:creationId xmlns:a16="http://schemas.microsoft.com/office/drawing/2014/main" id="{2B890423-A29D-16ED-41A5-2A8958009F7A}"/>
                  </a:ext>
                </a:extLst>
              </p:cNvPr>
              <p:cNvGraphicFramePr>
                <a:graphicFrameLocks noGrp="1"/>
              </p:cNvGraphicFramePr>
              <p:nvPr/>
            </p:nvGraphicFramePr>
            <p:xfrm>
              <a:off x="-190500" y="-762000"/>
              <a:ext cx="9525000" cy="66675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title="Mentimeter - Interactive Presentations">
                <a:extLst>
                  <a:ext uri="{FF2B5EF4-FFF2-40B4-BE49-F238E27FC236}">
                    <a16:creationId xmlns:a16="http://schemas.microsoft.com/office/drawing/2014/main" id="{2B890423-A29D-16ED-41A5-2A8958009F7A}"/>
                  </a:ext>
                </a:extLst>
              </p:cNvPr>
              <p:cNvPicPr>
                <a:picLocks noGrp="1" noRot="1" noChangeAspect="1" noMove="1" noResize="1" noEditPoints="1" noAdjustHandles="1" noChangeArrowheads="1" noChangeShapeType="1"/>
              </p:cNvPicPr>
              <p:nvPr/>
            </p:nvPicPr>
            <p:blipFill>
              <a:blip r:embed="rId3"/>
              <a:stretch>
                <a:fillRect/>
              </a:stretch>
            </p:blipFill>
            <p:spPr>
              <a:xfrm>
                <a:off x="-190500" y="-762000"/>
                <a:ext cx="9525000" cy="6667500"/>
              </a:xfrm>
              <a:prstGeom prst="rect">
                <a:avLst/>
              </a:prstGeom>
            </p:spPr>
          </p:pic>
        </mc:Fallback>
      </mc:AlternateContent>
    </p:spTree>
    <p:extLst>
      <p:ext uri="{BB962C8B-B14F-4D97-AF65-F5344CB8AC3E}">
        <p14:creationId xmlns:p14="http://schemas.microsoft.com/office/powerpoint/2010/main" val="12194771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0854-B545-1AC7-C953-CC1AE85E2456}"/>
              </a:ext>
            </a:extLst>
          </p:cNvPr>
          <p:cNvSpPr>
            <a:spLocks noGrp="1"/>
          </p:cNvSpPr>
          <p:nvPr>
            <p:ph type="title"/>
          </p:nvPr>
        </p:nvSpPr>
        <p:spPr/>
        <p:txBody>
          <a:bodyPr/>
          <a:lstStyle/>
          <a:p>
            <a:endParaRPr lang="en-ZA"/>
          </a:p>
        </p:txBody>
      </p:sp>
      <p:sp>
        <p:nvSpPr>
          <p:cNvPr id="3" name="Slide Number Placeholder 2">
            <a:extLst>
              <a:ext uri="{FF2B5EF4-FFF2-40B4-BE49-F238E27FC236}">
                <a16:creationId xmlns:a16="http://schemas.microsoft.com/office/drawing/2014/main" id="{99051213-3ABA-D66E-D16E-017A7EB2C8D8}"/>
              </a:ext>
            </a:extLst>
          </p:cNvPr>
          <p:cNvSpPr>
            <a:spLocks noGrp="1"/>
          </p:cNvSpPr>
          <p:nvPr>
            <p:ph type="sldNum" sz="quarter" idx="4"/>
          </p:nvPr>
        </p:nvSpPr>
        <p:spPr/>
        <p:txBody>
          <a:bodyPr/>
          <a:lstStyle/>
          <a:p>
            <a:fld id="{9D6B7E9F-2B75-074E-A857-34F9CFC9C695}" type="slidenum">
              <a:rPr lang="en-US" smtClean="0"/>
              <a:pPr/>
              <a:t>53</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Mentimeter - Interactive Presentations">
                <a:extLst>
                  <a:ext uri="{FF2B5EF4-FFF2-40B4-BE49-F238E27FC236}">
                    <a16:creationId xmlns:a16="http://schemas.microsoft.com/office/drawing/2014/main" id="{B7909F77-CA81-C311-C839-663E3AC01945}"/>
                  </a:ext>
                </a:extLst>
              </p:cNvPr>
              <p:cNvGraphicFramePr>
                <a:graphicFrameLocks noGrp="1"/>
              </p:cNvGraphicFramePr>
              <p:nvPr/>
            </p:nvGraphicFramePr>
            <p:xfrm>
              <a:off x="-190500" y="-762000"/>
              <a:ext cx="9525000" cy="66675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title="Mentimeter - Interactive Presentations">
                <a:extLst>
                  <a:ext uri="{FF2B5EF4-FFF2-40B4-BE49-F238E27FC236}">
                    <a16:creationId xmlns:a16="http://schemas.microsoft.com/office/drawing/2014/main" id="{B7909F77-CA81-C311-C839-663E3AC01945}"/>
                  </a:ext>
                </a:extLst>
              </p:cNvPr>
              <p:cNvPicPr>
                <a:picLocks noGrp="1" noRot="1" noChangeAspect="1" noMove="1" noResize="1" noEditPoints="1" noAdjustHandles="1" noChangeArrowheads="1" noChangeShapeType="1"/>
              </p:cNvPicPr>
              <p:nvPr/>
            </p:nvPicPr>
            <p:blipFill>
              <a:blip r:embed="rId3"/>
              <a:stretch>
                <a:fillRect/>
              </a:stretch>
            </p:blipFill>
            <p:spPr>
              <a:xfrm>
                <a:off x="-190500" y="-762000"/>
                <a:ext cx="9525000" cy="6667500"/>
              </a:xfrm>
              <a:prstGeom prst="rect">
                <a:avLst/>
              </a:prstGeom>
            </p:spPr>
          </p:pic>
        </mc:Fallback>
      </mc:AlternateContent>
    </p:spTree>
    <p:extLst>
      <p:ext uri="{BB962C8B-B14F-4D97-AF65-F5344CB8AC3E}">
        <p14:creationId xmlns:p14="http://schemas.microsoft.com/office/powerpoint/2010/main" val="2731891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4F0BD-DE8F-5F1B-0B62-DC18943EC0E8}"/>
              </a:ext>
            </a:extLst>
          </p:cNvPr>
          <p:cNvSpPr>
            <a:spLocks noGrp="1"/>
          </p:cNvSpPr>
          <p:nvPr>
            <p:ph type="title"/>
          </p:nvPr>
        </p:nvSpPr>
        <p:spPr/>
        <p:txBody>
          <a:bodyPr/>
          <a:lstStyle/>
          <a:p>
            <a:endParaRPr lang="en-ZA"/>
          </a:p>
        </p:txBody>
      </p:sp>
      <p:sp>
        <p:nvSpPr>
          <p:cNvPr id="3" name="Slide Number Placeholder 2">
            <a:extLst>
              <a:ext uri="{FF2B5EF4-FFF2-40B4-BE49-F238E27FC236}">
                <a16:creationId xmlns:a16="http://schemas.microsoft.com/office/drawing/2014/main" id="{C6826600-4AC8-C98B-D802-67633F9C90E8}"/>
              </a:ext>
            </a:extLst>
          </p:cNvPr>
          <p:cNvSpPr>
            <a:spLocks noGrp="1"/>
          </p:cNvSpPr>
          <p:nvPr>
            <p:ph type="sldNum" sz="quarter" idx="4"/>
          </p:nvPr>
        </p:nvSpPr>
        <p:spPr/>
        <p:txBody>
          <a:bodyPr/>
          <a:lstStyle/>
          <a:p>
            <a:fld id="{9D6B7E9F-2B75-074E-A857-34F9CFC9C695}" type="slidenum">
              <a:rPr lang="en-US" smtClean="0"/>
              <a:pPr/>
              <a:t>54</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Mentimeter - Interactive Presentations">
                <a:extLst>
                  <a:ext uri="{FF2B5EF4-FFF2-40B4-BE49-F238E27FC236}">
                    <a16:creationId xmlns:a16="http://schemas.microsoft.com/office/drawing/2014/main" id="{2BAD7ECD-F4CC-DAA0-BF9A-9CADA03753CA}"/>
                  </a:ext>
                </a:extLst>
              </p:cNvPr>
              <p:cNvGraphicFramePr>
                <a:graphicFrameLocks noGrp="1"/>
              </p:cNvGraphicFramePr>
              <p:nvPr/>
            </p:nvGraphicFramePr>
            <p:xfrm>
              <a:off x="-190500" y="-762000"/>
              <a:ext cx="9525000" cy="66675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title="Mentimeter - Interactive Presentations">
                <a:extLst>
                  <a:ext uri="{FF2B5EF4-FFF2-40B4-BE49-F238E27FC236}">
                    <a16:creationId xmlns:a16="http://schemas.microsoft.com/office/drawing/2014/main" id="{2BAD7ECD-F4CC-DAA0-BF9A-9CADA03753CA}"/>
                  </a:ext>
                </a:extLst>
              </p:cNvPr>
              <p:cNvPicPr>
                <a:picLocks noGrp="1" noRot="1" noChangeAspect="1" noMove="1" noResize="1" noEditPoints="1" noAdjustHandles="1" noChangeArrowheads="1" noChangeShapeType="1"/>
              </p:cNvPicPr>
              <p:nvPr/>
            </p:nvPicPr>
            <p:blipFill>
              <a:blip r:embed="rId3"/>
              <a:stretch>
                <a:fillRect/>
              </a:stretch>
            </p:blipFill>
            <p:spPr>
              <a:xfrm>
                <a:off x="-190500" y="-762000"/>
                <a:ext cx="9525000" cy="6667500"/>
              </a:xfrm>
              <a:prstGeom prst="rect">
                <a:avLst/>
              </a:prstGeom>
            </p:spPr>
          </p:pic>
        </mc:Fallback>
      </mc:AlternateContent>
    </p:spTree>
    <p:extLst>
      <p:ext uri="{BB962C8B-B14F-4D97-AF65-F5344CB8AC3E}">
        <p14:creationId xmlns:p14="http://schemas.microsoft.com/office/powerpoint/2010/main" val="1455861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C7AF2-7B11-16FF-CAF9-392901D2B3A9}"/>
              </a:ext>
            </a:extLst>
          </p:cNvPr>
          <p:cNvSpPr>
            <a:spLocks noGrp="1"/>
          </p:cNvSpPr>
          <p:nvPr>
            <p:ph type="title"/>
          </p:nvPr>
        </p:nvSpPr>
        <p:spPr/>
        <p:txBody>
          <a:bodyPr/>
          <a:lstStyle/>
          <a:p>
            <a:endParaRPr lang="en-ZA"/>
          </a:p>
        </p:txBody>
      </p:sp>
      <p:sp>
        <p:nvSpPr>
          <p:cNvPr id="3" name="Slide Number Placeholder 2">
            <a:extLst>
              <a:ext uri="{FF2B5EF4-FFF2-40B4-BE49-F238E27FC236}">
                <a16:creationId xmlns:a16="http://schemas.microsoft.com/office/drawing/2014/main" id="{6D413C12-D2A5-51EA-7593-1D572317C1BA}"/>
              </a:ext>
            </a:extLst>
          </p:cNvPr>
          <p:cNvSpPr>
            <a:spLocks noGrp="1"/>
          </p:cNvSpPr>
          <p:nvPr>
            <p:ph type="sldNum" sz="quarter" idx="4"/>
          </p:nvPr>
        </p:nvSpPr>
        <p:spPr/>
        <p:txBody>
          <a:bodyPr/>
          <a:lstStyle/>
          <a:p>
            <a:fld id="{9D6B7E9F-2B75-074E-A857-34F9CFC9C695}" type="slidenum">
              <a:rPr lang="en-US" smtClean="0"/>
              <a:pPr/>
              <a:t>55</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Mentimeter - Interactive Presentations">
                <a:extLst>
                  <a:ext uri="{FF2B5EF4-FFF2-40B4-BE49-F238E27FC236}">
                    <a16:creationId xmlns:a16="http://schemas.microsoft.com/office/drawing/2014/main" id="{6B388FF2-95C0-C727-4891-83295290300D}"/>
                  </a:ext>
                </a:extLst>
              </p:cNvPr>
              <p:cNvGraphicFramePr>
                <a:graphicFrameLocks noGrp="1"/>
              </p:cNvGraphicFramePr>
              <p:nvPr/>
            </p:nvGraphicFramePr>
            <p:xfrm>
              <a:off x="-190500" y="-762000"/>
              <a:ext cx="9525000" cy="66675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title="Mentimeter - Interactive Presentations">
                <a:extLst>
                  <a:ext uri="{FF2B5EF4-FFF2-40B4-BE49-F238E27FC236}">
                    <a16:creationId xmlns:a16="http://schemas.microsoft.com/office/drawing/2014/main" id="{6B388FF2-95C0-C727-4891-83295290300D}"/>
                  </a:ext>
                </a:extLst>
              </p:cNvPr>
              <p:cNvPicPr>
                <a:picLocks noGrp="1" noRot="1" noChangeAspect="1" noMove="1" noResize="1" noEditPoints="1" noAdjustHandles="1" noChangeArrowheads="1" noChangeShapeType="1"/>
              </p:cNvPicPr>
              <p:nvPr/>
            </p:nvPicPr>
            <p:blipFill>
              <a:blip r:embed="rId3"/>
              <a:stretch>
                <a:fillRect/>
              </a:stretch>
            </p:blipFill>
            <p:spPr>
              <a:xfrm>
                <a:off x="-190500" y="-762000"/>
                <a:ext cx="9525000" cy="6667500"/>
              </a:xfrm>
              <a:prstGeom prst="rect">
                <a:avLst/>
              </a:prstGeom>
            </p:spPr>
          </p:pic>
        </mc:Fallback>
      </mc:AlternateContent>
    </p:spTree>
    <p:extLst>
      <p:ext uri="{BB962C8B-B14F-4D97-AF65-F5344CB8AC3E}">
        <p14:creationId xmlns:p14="http://schemas.microsoft.com/office/powerpoint/2010/main" val="4291020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C7AF2-7B11-16FF-CAF9-392901D2B3A9}"/>
              </a:ext>
            </a:extLst>
          </p:cNvPr>
          <p:cNvSpPr>
            <a:spLocks noGrp="1"/>
          </p:cNvSpPr>
          <p:nvPr>
            <p:ph type="title"/>
          </p:nvPr>
        </p:nvSpPr>
        <p:spPr/>
        <p:txBody>
          <a:bodyPr/>
          <a:lstStyle/>
          <a:p>
            <a:endParaRPr lang="en-ZA"/>
          </a:p>
        </p:txBody>
      </p:sp>
      <p:sp>
        <p:nvSpPr>
          <p:cNvPr id="3" name="Slide Number Placeholder 2">
            <a:extLst>
              <a:ext uri="{FF2B5EF4-FFF2-40B4-BE49-F238E27FC236}">
                <a16:creationId xmlns:a16="http://schemas.microsoft.com/office/drawing/2014/main" id="{6D413C12-D2A5-51EA-7593-1D572317C1BA}"/>
              </a:ext>
            </a:extLst>
          </p:cNvPr>
          <p:cNvSpPr>
            <a:spLocks noGrp="1"/>
          </p:cNvSpPr>
          <p:nvPr>
            <p:ph type="sldNum" sz="quarter" idx="4"/>
          </p:nvPr>
        </p:nvSpPr>
        <p:spPr/>
        <p:txBody>
          <a:bodyPr/>
          <a:lstStyle/>
          <a:p>
            <a:fld id="{9D6B7E9F-2B75-074E-A857-34F9CFC9C695}" type="slidenum">
              <a:rPr lang="en-US" smtClean="0"/>
              <a:pPr/>
              <a:t>56</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Mentimeter - Interactive Presentations">
                <a:extLst>
                  <a:ext uri="{FF2B5EF4-FFF2-40B4-BE49-F238E27FC236}">
                    <a16:creationId xmlns:a16="http://schemas.microsoft.com/office/drawing/2014/main" id="{E5FEB2BF-7FDE-4E35-E857-25B392D6ADD1}"/>
                  </a:ext>
                </a:extLst>
              </p:cNvPr>
              <p:cNvGraphicFramePr>
                <a:graphicFrameLocks noGrp="1"/>
              </p:cNvGraphicFramePr>
              <p:nvPr/>
            </p:nvGraphicFramePr>
            <p:xfrm>
              <a:off x="-190500" y="-762000"/>
              <a:ext cx="9525000" cy="66675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title="Mentimeter - Interactive Presentations">
                <a:extLst>
                  <a:ext uri="{FF2B5EF4-FFF2-40B4-BE49-F238E27FC236}">
                    <a16:creationId xmlns:a16="http://schemas.microsoft.com/office/drawing/2014/main" id="{E5FEB2BF-7FDE-4E35-E857-25B392D6ADD1}"/>
                  </a:ext>
                </a:extLst>
              </p:cNvPr>
              <p:cNvPicPr>
                <a:picLocks noGrp="1" noRot="1" noChangeAspect="1" noMove="1" noResize="1" noEditPoints="1" noAdjustHandles="1" noChangeArrowheads="1" noChangeShapeType="1"/>
              </p:cNvPicPr>
              <p:nvPr/>
            </p:nvPicPr>
            <p:blipFill>
              <a:blip r:embed="rId3"/>
              <a:stretch>
                <a:fillRect/>
              </a:stretch>
            </p:blipFill>
            <p:spPr>
              <a:xfrm>
                <a:off x="-190500" y="-762000"/>
                <a:ext cx="9525000" cy="6667500"/>
              </a:xfrm>
              <a:prstGeom prst="rect">
                <a:avLst/>
              </a:prstGeom>
            </p:spPr>
          </p:pic>
        </mc:Fallback>
      </mc:AlternateContent>
    </p:spTree>
    <p:extLst>
      <p:ext uri="{BB962C8B-B14F-4D97-AF65-F5344CB8AC3E}">
        <p14:creationId xmlns:p14="http://schemas.microsoft.com/office/powerpoint/2010/main" val="4164076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2BE32C-5F53-E119-3895-08AEAC6B38C0}"/>
              </a:ext>
            </a:extLst>
          </p:cNvPr>
          <p:cNvSpPr>
            <a:spLocks noGrp="1"/>
          </p:cNvSpPr>
          <p:nvPr>
            <p:ph type="sldNum" sz="quarter" idx="4"/>
          </p:nvPr>
        </p:nvSpPr>
        <p:spPr/>
        <p:txBody>
          <a:bodyPr/>
          <a:lstStyle/>
          <a:p>
            <a:fld id="{9D6B7E9F-2B75-074E-A857-34F9CFC9C695}" type="slidenum">
              <a:rPr lang="en-US" smtClean="0"/>
              <a:pPr/>
              <a:t>57</a:t>
            </a:fld>
            <a:endParaRPr lang="en-US"/>
          </a:p>
        </p:txBody>
      </p:sp>
      <p:sp>
        <p:nvSpPr>
          <p:cNvPr id="7" name="Title 6">
            <a:extLst>
              <a:ext uri="{FF2B5EF4-FFF2-40B4-BE49-F238E27FC236}">
                <a16:creationId xmlns:a16="http://schemas.microsoft.com/office/drawing/2014/main" id="{30F10FA1-4BB3-1134-ECF3-3726079FF190}"/>
              </a:ext>
            </a:extLst>
          </p:cNvPr>
          <p:cNvSpPr>
            <a:spLocks noGrp="1"/>
          </p:cNvSpPr>
          <p:nvPr>
            <p:ph type="title"/>
          </p:nvPr>
        </p:nvSpPr>
        <p:spPr>
          <a:xfrm>
            <a:off x="117834" y="100303"/>
            <a:ext cx="7704000" cy="664500"/>
          </a:xfrm>
        </p:spPr>
        <p:txBody>
          <a:bodyPr/>
          <a:lstStyle/>
          <a:p>
            <a:r>
              <a:rPr lang="en-US" dirty="0"/>
              <a:t>Lean</a:t>
            </a:r>
            <a:endParaRPr lang="en-ZA" dirty="0"/>
          </a:p>
        </p:txBody>
      </p:sp>
      <p:pic>
        <p:nvPicPr>
          <p:cNvPr id="2050" name="Picture 2" descr="Lean wit it? Explaining Lean Software Development Principles | by Jennifer  Yoo | Medium">
            <a:extLst>
              <a:ext uri="{FF2B5EF4-FFF2-40B4-BE49-F238E27FC236}">
                <a16:creationId xmlns:a16="http://schemas.microsoft.com/office/drawing/2014/main" id="{2681BB40-890B-9E34-8C14-E97F68E05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49" y="920837"/>
            <a:ext cx="3993329" cy="3535078"/>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368;p34">
            <a:extLst>
              <a:ext uri="{FF2B5EF4-FFF2-40B4-BE49-F238E27FC236}">
                <a16:creationId xmlns:a16="http://schemas.microsoft.com/office/drawing/2014/main" id="{0918925B-C6C6-74CA-2403-1F5CC8CA95AA}"/>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
        <p:nvSpPr>
          <p:cNvPr id="2" name="Google Shape;458;p42">
            <a:extLst>
              <a:ext uri="{FF2B5EF4-FFF2-40B4-BE49-F238E27FC236}">
                <a16:creationId xmlns:a16="http://schemas.microsoft.com/office/drawing/2014/main" id="{2A915988-EFE6-2C3C-3EA8-69C271A9169E}"/>
              </a:ext>
            </a:extLst>
          </p:cNvPr>
          <p:cNvSpPr txBox="1">
            <a:spLocks/>
          </p:cNvSpPr>
          <p:nvPr/>
        </p:nvSpPr>
        <p:spPr>
          <a:xfrm>
            <a:off x="4689232" y="2261837"/>
            <a:ext cx="3423138" cy="12668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2000" b="0" dirty="0"/>
              <a:t>The Lean process is about working only on what must be worked on at the time, so there’s no room for multitasking </a:t>
            </a:r>
          </a:p>
        </p:txBody>
      </p:sp>
    </p:spTree>
    <p:extLst>
      <p:ext uri="{BB962C8B-B14F-4D97-AF65-F5344CB8AC3E}">
        <p14:creationId xmlns:p14="http://schemas.microsoft.com/office/powerpoint/2010/main" val="41822465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DD0B4-B76E-665A-9507-2316FBAE8A2A}"/>
              </a:ext>
            </a:extLst>
          </p:cNvPr>
          <p:cNvSpPr>
            <a:spLocks noGrp="1"/>
          </p:cNvSpPr>
          <p:nvPr>
            <p:ph type="title"/>
          </p:nvPr>
        </p:nvSpPr>
        <p:spPr/>
        <p:txBody>
          <a:bodyPr/>
          <a:lstStyle/>
          <a:p>
            <a:r>
              <a:rPr lang="en-US" dirty="0"/>
              <a:t>Iterative </a:t>
            </a:r>
            <a:endParaRPr lang="en-ZA" dirty="0"/>
          </a:p>
        </p:txBody>
      </p:sp>
      <p:sp>
        <p:nvSpPr>
          <p:cNvPr id="3" name="Slide Number Placeholder 2">
            <a:extLst>
              <a:ext uri="{FF2B5EF4-FFF2-40B4-BE49-F238E27FC236}">
                <a16:creationId xmlns:a16="http://schemas.microsoft.com/office/drawing/2014/main" id="{4A8BFE5C-0034-7BF6-0CC8-8B2EDCAF0495}"/>
              </a:ext>
            </a:extLst>
          </p:cNvPr>
          <p:cNvSpPr>
            <a:spLocks noGrp="1"/>
          </p:cNvSpPr>
          <p:nvPr>
            <p:ph type="sldNum" sz="quarter" idx="4"/>
          </p:nvPr>
        </p:nvSpPr>
        <p:spPr/>
        <p:txBody>
          <a:bodyPr/>
          <a:lstStyle/>
          <a:p>
            <a:fld id="{9D6B7E9F-2B75-074E-A857-34F9CFC9C695}" type="slidenum">
              <a:rPr lang="en-US" smtClean="0"/>
              <a:pPr/>
              <a:t>58</a:t>
            </a:fld>
            <a:endParaRPr lang="en-US"/>
          </a:p>
        </p:txBody>
      </p:sp>
      <p:sp>
        <p:nvSpPr>
          <p:cNvPr id="5" name="TextBox 4">
            <a:extLst>
              <a:ext uri="{FF2B5EF4-FFF2-40B4-BE49-F238E27FC236}">
                <a16:creationId xmlns:a16="http://schemas.microsoft.com/office/drawing/2014/main" id="{36A41874-90FD-4210-4CB1-13D117D8C0CB}"/>
              </a:ext>
            </a:extLst>
          </p:cNvPr>
          <p:cNvSpPr txBox="1"/>
          <p:nvPr/>
        </p:nvSpPr>
        <p:spPr>
          <a:xfrm>
            <a:off x="185184" y="1771531"/>
            <a:ext cx="3308293" cy="1815882"/>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chemeClr val="tx1"/>
                </a:solidFill>
                <a:effectLst/>
                <a:latin typeface="Poppins" panose="00000500000000000000" pitchFamily="2" charset="0"/>
                <a:cs typeface="Poppins" panose="00000500000000000000" pitchFamily="2" charset="0"/>
              </a:rPr>
              <a:t>The Iterative model is repetition incarnate. </a:t>
            </a:r>
          </a:p>
          <a:p>
            <a:pPr marL="285750" indent="-285750" algn="l">
              <a:buFont typeface="Arial" panose="020B0604020202020204" pitchFamily="34" charset="0"/>
              <a:buChar char="•"/>
            </a:pPr>
            <a:r>
              <a:rPr lang="en-US" b="0" i="0" dirty="0">
                <a:solidFill>
                  <a:schemeClr val="tx1"/>
                </a:solidFill>
                <a:effectLst/>
                <a:latin typeface="Poppins" panose="00000500000000000000" pitchFamily="2" charset="0"/>
                <a:cs typeface="Poppins" panose="00000500000000000000" pitchFamily="2" charset="0"/>
              </a:rPr>
              <a:t>Instead of starting with fully known requirements, project teams implement a set of software requirements, then test, evaluate and pinpoint further requirements. </a:t>
            </a:r>
          </a:p>
        </p:txBody>
      </p:sp>
      <p:pic>
        <p:nvPicPr>
          <p:cNvPr id="6" name="Picture 5">
            <a:extLst>
              <a:ext uri="{FF2B5EF4-FFF2-40B4-BE49-F238E27FC236}">
                <a16:creationId xmlns:a16="http://schemas.microsoft.com/office/drawing/2014/main" id="{53D75578-A31C-2557-D9C6-FA5A086CEF86}"/>
              </a:ext>
            </a:extLst>
          </p:cNvPr>
          <p:cNvPicPr>
            <a:picLocks noChangeAspect="1"/>
          </p:cNvPicPr>
          <p:nvPr/>
        </p:nvPicPr>
        <p:blipFill>
          <a:blip r:embed="rId3"/>
          <a:stretch>
            <a:fillRect/>
          </a:stretch>
        </p:blipFill>
        <p:spPr>
          <a:xfrm>
            <a:off x="3786553" y="1181005"/>
            <a:ext cx="4838169" cy="2973040"/>
          </a:xfrm>
          <a:prstGeom prst="rect">
            <a:avLst/>
          </a:prstGeom>
        </p:spPr>
      </p:pic>
      <p:sp>
        <p:nvSpPr>
          <p:cNvPr id="7" name="Google Shape;368;p34">
            <a:extLst>
              <a:ext uri="{FF2B5EF4-FFF2-40B4-BE49-F238E27FC236}">
                <a16:creationId xmlns:a16="http://schemas.microsoft.com/office/drawing/2014/main" id="{3A0B5E95-7A5C-A2E4-0680-D53724986191}"/>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Tree>
    <p:extLst>
      <p:ext uri="{BB962C8B-B14F-4D97-AF65-F5344CB8AC3E}">
        <p14:creationId xmlns:p14="http://schemas.microsoft.com/office/powerpoint/2010/main" val="26295405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E380-7375-8803-FE64-74D6ED0588CD}"/>
              </a:ext>
            </a:extLst>
          </p:cNvPr>
          <p:cNvSpPr>
            <a:spLocks noGrp="1"/>
          </p:cNvSpPr>
          <p:nvPr>
            <p:ph type="title"/>
          </p:nvPr>
        </p:nvSpPr>
        <p:spPr>
          <a:xfrm>
            <a:off x="0" y="77266"/>
            <a:ext cx="7704000" cy="664500"/>
          </a:xfrm>
        </p:spPr>
        <p:txBody>
          <a:bodyPr/>
          <a:lstStyle/>
          <a:p>
            <a:r>
              <a:rPr lang="en-US" dirty="0"/>
              <a:t>Spiral </a:t>
            </a:r>
            <a:endParaRPr lang="en-ZA" dirty="0"/>
          </a:p>
        </p:txBody>
      </p:sp>
      <p:sp>
        <p:nvSpPr>
          <p:cNvPr id="3" name="Slide Number Placeholder 2">
            <a:extLst>
              <a:ext uri="{FF2B5EF4-FFF2-40B4-BE49-F238E27FC236}">
                <a16:creationId xmlns:a16="http://schemas.microsoft.com/office/drawing/2014/main" id="{8FB08F1D-9BF7-8F29-7277-C775DE6E7F92}"/>
              </a:ext>
            </a:extLst>
          </p:cNvPr>
          <p:cNvSpPr>
            <a:spLocks noGrp="1"/>
          </p:cNvSpPr>
          <p:nvPr>
            <p:ph type="sldNum" sz="quarter" idx="4"/>
          </p:nvPr>
        </p:nvSpPr>
        <p:spPr/>
        <p:txBody>
          <a:bodyPr/>
          <a:lstStyle/>
          <a:p>
            <a:fld id="{9D6B7E9F-2B75-074E-A857-34F9CFC9C695}" type="slidenum">
              <a:rPr lang="en-US" smtClean="0"/>
              <a:pPr/>
              <a:t>59</a:t>
            </a:fld>
            <a:endParaRPr lang="en-US"/>
          </a:p>
        </p:txBody>
      </p:sp>
      <p:sp>
        <p:nvSpPr>
          <p:cNvPr id="5" name="TextBox 4">
            <a:extLst>
              <a:ext uri="{FF2B5EF4-FFF2-40B4-BE49-F238E27FC236}">
                <a16:creationId xmlns:a16="http://schemas.microsoft.com/office/drawing/2014/main" id="{BBDCB014-3387-8634-14FB-4982180C4C01}"/>
              </a:ext>
            </a:extLst>
          </p:cNvPr>
          <p:cNvSpPr txBox="1"/>
          <p:nvPr/>
        </p:nvSpPr>
        <p:spPr>
          <a:xfrm>
            <a:off x="464949" y="1824444"/>
            <a:ext cx="2864405" cy="2308324"/>
          </a:xfrm>
          <a:prstGeom prst="rect">
            <a:avLst/>
          </a:prstGeom>
          <a:noFill/>
        </p:spPr>
        <p:txBody>
          <a:bodyPr wrap="square">
            <a:spAutoFit/>
          </a:bodyPr>
          <a:lstStyle/>
          <a:p>
            <a:pPr algn="l"/>
            <a:r>
              <a:rPr lang="en-US" sz="1600" b="0" i="0" u="none" strike="noStrike" dirty="0">
                <a:solidFill>
                  <a:schemeClr val="tx1"/>
                </a:solidFill>
                <a:effectLst/>
                <a:latin typeface="Poppins" panose="00000500000000000000" pitchFamily="2" charset="0"/>
                <a:cs typeface="Poppins" panose="00000500000000000000" pitchFamily="2" charset="0"/>
              </a:rPr>
              <a:t>T</a:t>
            </a:r>
            <a:r>
              <a:rPr lang="en-US" sz="1600" b="0" i="0" dirty="0">
                <a:solidFill>
                  <a:schemeClr val="tx1"/>
                </a:solidFill>
                <a:effectLst/>
                <a:latin typeface="Poppins" panose="00000500000000000000" pitchFamily="2" charset="0"/>
                <a:cs typeface="Poppins" panose="00000500000000000000" pitchFamily="2" charset="0"/>
              </a:rPr>
              <a:t>he project passes through four phases (planning, risk analysis, engineering and evaluation) over and over in a figurative spiral until completed, allowing for multiple rounds of refinement.</a:t>
            </a:r>
            <a:endParaRPr lang="en-US" sz="1600" b="0" i="0" u="none" dirty="0">
              <a:solidFill>
                <a:schemeClr val="tx1"/>
              </a:solidFill>
              <a:effectLst/>
              <a:latin typeface="Poppins" panose="00000500000000000000" pitchFamily="2" charset="0"/>
              <a:cs typeface="Poppins" panose="00000500000000000000" pitchFamily="2" charset="0"/>
            </a:endParaRPr>
          </a:p>
        </p:txBody>
      </p:sp>
      <p:pic>
        <p:nvPicPr>
          <p:cNvPr id="3074" name="Picture 2" descr="Software Engineering | Spiral Model - GeeksforGeeks">
            <a:extLst>
              <a:ext uri="{FF2B5EF4-FFF2-40B4-BE49-F238E27FC236}">
                <a16:creationId xmlns:a16="http://schemas.microsoft.com/office/drawing/2014/main" id="{9F902E13-2B4C-1E80-2B84-4DBA20304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875" y="741766"/>
            <a:ext cx="4289005" cy="371458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368;p34">
            <a:extLst>
              <a:ext uri="{FF2B5EF4-FFF2-40B4-BE49-F238E27FC236}">
                <a16:creationId xmlns:a16="http://schemas.microsoft.com/office/drawing/2014/main" id="{5C064622-E10B-C5E9-2E7C-C9E0177884C0}"/>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Tree>
    <p:extLst>
      <p:ext uri="{BB962C8B-B14F-4D97-AF65-F5344CB8AC3E}">
        <p14:creationId xmlns:p14="http://schemas.microsoft.com/office/powerpoint/2010/main" val="1392101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p46"/>
          <p:cNvGrpSpPr/>
          <p:nvPr/>
        </p:nvGrpSpPr>
        <p:grpSpPr>
          <a:xfrm rot="-2700000">
            <a:off x="5489410" y="2063455"/>
            <a:ext cx="4873618" cy="4416492"/>
            <a:chOff x="-590550" y="1086975"/>
            <a:chExt cx="5590350" cy="5065998"/>
          </a:xfrm>
        </p:grpSpPr>
        <p:sp>
          <p:nvSpPr>
            <p:cNvPr id="548" name="Google Shape;548;p46"/>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6"/>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6"/>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A86C84EA-3494-4285-86F4-F04CB5D02CC6}"/>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6</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Add-in 4" title="Mentimeter - Interactive Presentations">
                <a:extLst>
                  <a:ext uri="{FF2B5EF4-FFF2-40B4-BE49-F238E27FC236}">
                    <a16:creationId xmlns:a16="http://schemas.microsoft.com/office/drawing/2014/main" id="{A033BA72-B86A-C828-046C-F23E244506DD}"/>
                  </a:ext>
                </a:extLst>
              </p:cNvPr>
              <p:cNvGraphicFramePr>
                <a:graphicFrameLocks noGrp="1"/>
              </p:cNvGraphicFramePr>
              <p:nvPr/>
            </p:nvGraphicFramePr>
            <p:xfrm>
              <a:off x="-190500" y="-762000"/>
              <a:ext cx="9525000" cy="6667500"/>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5" name="Add-in 4" title="Mentimeter - Interactive Presentations">
                <a:extLst>
                  <a:ext uri="{FF2B5EF4-FFF2-40B4-BE49-F238E27FC236}">
                    <a16:creationId xmlns:a16="http://schemas.microsoft.com/office/drawing/2014/main" id="{A033BA72-B86A-C828-046C-F23E244506DD}"/>
                  </a:ext>
                </a:extLst>
              </p:cNvPr>
              <p:cNvPicPr>
                <a:picLocks noGrp="1" noRot="1" noChangeAspect="1" noMove="1" noResize="1" noEditPoints="1" noAdjustHandles="1" noChangeArrowheads="1" noChangeShapeType="1"/>
              </p:cNvPicPr>
              <p:nvPr/>
            </p:nvPicPr>
            <p:blipFill>
              <a:blip r:embed="rId5"/>
              <a:stretch>
                <a:fillRect/>
              </a:stretch>
            </p:blipFill>
            <p:spPr>
              <a:xfrm>
                <a:off x="-190500" y="-762000"/>
                <a:ext cx="9525000" cy="6667500"/>
              </a:xfrm>
              <a:prstGeom prst="rect">
                <a:avLst/>
              </a:prstGeom>
            </p:spPr>
          </p:pic>
        </mc:Fallback>
      </mc:AlternateContent>
    </p:spTree>
    <p:extLst>
      <p:ext uri="{BB962C8B-B14F-4D97-AF65-F5344CB8AC3E}">
        <p14:creationId xmlns:p14="http://schemas.microsoft.com/office/powerpoint/2010/main" val="3412605877"/>
      </p:ext>
    </p:extLst>
  </p:cSld>
  <p:clrMapOvr>
    <a:masterClrMapping/>
  </p:clrMapOvr>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00CB-2EEE-34B0-3F5F-5D0E1C384277}"/>
              </a:ext>
            </a:extLst>
          </p:cNvPr>
          <p:cNvSpPr>
            <a:spLocks noGrp="1"/>
          </p:cNvSpPr>
          <p:nvPr>
            <p:ph type="title"/>
          </p:nvPr>
        </p:nvSpPr>
        <p:spPr>
          <a:xfrm>
            <a:off x="311700" y="135193"/>
            <a:ext cx="7704000" cy="664500"/>
          </a:xfrm>
        </p:spPr>
        <p:txBody>
          <a:bodyPr/>
          <a:lstStyle/>
          <a:p>
            <a:r>
              <a:rPr lang="en-US" dirty="0"/>
              <a:t>DevOps</a:t>
            </a:r>
            <a:endParaRPr lang="en-ZA" dirty="0"/>
          </a:p>
        </p:txBody>
      </p:sp>
      <p:sp>
        <p:nvSpPr>
          <p:cNvPr id="3" name="Slide Number Placeholder 2">
            <a:extLst>
              <a:ext uri="{FF2B5EF4-FFF2-40B4-BE49-F238E27FC236}">
                <a16:creationId xmlns:a16="http://schemas.microsoft.com/office/drawing/2014/main" id="{DBB52BBA-888A-AC04-12C3-2459D11425C6}"/>
              </a:ext>
            </a:extLst>
          </p:cNvPr>
          <p:cNvSpPr>
            <a:spLocks noGrp="1"/>
          </p:cNvSpPr>
          <p:nvPr>
            <p:ph type="sldNum" sz="quarter" idx="4"/>
          </p:nvPr>
        </p:nvSpPr>
        <p:spPr/>
        <p:txBody>
          <a:bodyPr/>
          <a:lstStyle/>
          <a:p>
            <a:fld id="{9D6B7E9F-2B75-074E-A857-34F9CFC9C695}" type="slidenum">
              <a:rPr lang="en-US" smtClean="0"/>
              <a:pPr/>
              <a:t>60</a:t>
            </a:fld>
            <a:endParaRPr lang="en-US"/>
          </a:p>
        </p:txBody>
      </p:sp>
      <p:sp>
        <p:nvSpPr>
          <p:cNvPr id="5" name="TextBox 4">
            <a:extLst>
              <a:ext uri="{FF2B5EF4-FFF2-40B4-BE49-F238E27FC236}">
                <a16:creationId xmlns:a16="http://schemas.microsoft.com/office/drawing/2014/main" id="{53581412-0965-BF0F-00EB-5E41990BFC7D}"/>
              </a:ext>
            </a:extLst>
          </p:cNvPr>
          <p:cNvSpPr txBox="1"/>
          <p:nvPr/>
        </p:nvSpPr>
        <p:spPr>
          <a:xfrm>
            <a:off x="311956" y="1677713"/>
            <a:ext cx="3967567" cy="203132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chemeClr val="tx1"/>
                </a:solidFill>
                <a:effectLst/>
                <a:latin typeface="Poppins" panose="00000500000000000000" pitchFamily="2" charset="0"/>
                <a:cs typeface="Poppins" panose="00000500000000000000" pitchFamily="2" charset="0"/>
              </a:rPr>
              <a:t>The DevOps methodology is a relative newcomer to the SDLC scene. </a:t>
            </a:r>
            <a:endParaRPr lang="en-US" dirty="0">
              <a:solidFill>
                <a:schemeClr val="tx1"/>
              </a:solidFill>
              <a:latin typeface="Poppins" panose="00000500000000000000" pitchFamily="2" charset="0"/>
              <a:cs typeface="Poppins" panose="00000500000000000000" pitchFamily="2" charset="0"/>
            </a:endParaRPr>
          </a:p>
          <a:p>
            <a:pPr marL="285750" indent="-285750" algn="l">
              <a:buFont typeface="Arial" panose="020B0604020202020204" pitchFamily="34" charset="0"/>
              <a:buChar char="•"/>
            </a:pPr>
            <a:r>
              <a:rPr lang="en-US" b="0" i="0" dirty="0">
                <a:solidFill>
                  <a:schemeClr val="tx1"/>
                </a:solidFill>
                <a:effectLst/>
                <a:latin typeface="Poppins" panose="00000500000000000000" pitchFamily="2" charset="0"/>
                <a:cs typeface="Poppins" panose="00000500000000000000" pitchFamily="2" charset="0"/>
              </a:rPr>
              <a:t>In a DevOps model, Developers and Operations teams work together closely — and sometimes as one team — to accelerate innovation and the deployment of higher-quality and more reliable software products and functionalities. </a:t>
            </a:r>
            <a:endParaRPr lang="en-US" b="0" i="0" u="none" dirty="0">
              <a:solidFill>
                <a:schemeClr val="tx1"/>
              </a:solidFill>
              <a:effectLst/>
              <a:latin typeface="Poppins" panose="00000500000000000000" pitchFamily="2" charset="0"/>
              <a:cs typeface="Poppins" panose="00000500000000000000" pitchFamily="2" charset="0"/>
            </a:endParaRPr>
          </a:p>
        </p:txBody>
      </p:sp>
      <p:pic>
        <p:nvPicPr>
          <p:cNvPr id="6" name="Picture 5">
            <a:extLst>
              <a:ext uri="{FF2B5EF4-FFF2-40B4-BE49-F238E27FC236}">
                <a16:creationId xmlns:a16="http://schemas.microsoft.com/office/drawing/2014/main" id="{43E96C16-5153-4137-9A05-6EA55381ECB9}"/>
              </a:ext>
            </a:extLst>
          </p:cNvPr>
          <p:cNvPicPr>
            <a:picLocks noChangeAspect="1"/>
          </p:cNvPicPr>
          <p:nvPr/>
        </p:nvPicPr>
        <p:blipFill>
          <a:blip r:embed="rId3"/>
          <a:stretch>
            <a:fillRect/>
          </a:stretch>
        </p:blipFill>
        <p:spPr>
          <a:xfrm>
            <a:off x="4649493" y="799693"/>
            <a:ext cx="3570414" cy="3544113"/>
          </a:xfrm>
          <a:prstGeom prst="rect">
            <a:avLst/>
          </a:prstGeom>
        </p:spPr>
      </p:pic>
      <p:sp>
        <p:nvSpPr>
          <p:cNvPr id="9" name="Google Shape;368;p34">
            <a:extLst>
              <a:ext uri="{FF2B5EF4-FFF2-40B4-BE49-F238E27FC236}">
                <a16:creationId xmlns:a16="http://schemas.microsoft.com/office/drawing/2014/main" id="{5CAF6128-62A7-8B39-74B8-F540C9E7C13B}"/>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Tree>
    <p:extLst>
      <p:ext uri="{BB962C8B-B14F-4D97-AF65-F5344CB8AC3E}">
        <p14:creationId xmlns:p14="http://schemas.microsoft.com/office/powerpoint/2010/main" val="8411460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9"/>
          <p:cNvSpPr txBox="1">
            <a:spLocks noGrp="1"/>
          </p:cNvSpPr>
          <p:nvPr>
            <p:ph type="title"/>
          </p:nvPr>
        </p:nvSpPr>
        <p:spPr>
          <a:xfrm flipH="1">
            <a:off x="-308322" y="1742739"/>
            <a:ext cx="6099587" cy="1824171"/>
          </a:xfrm>
          <a:prstGeom prst="rect">
            <a:avLst/>
          </a:prstGeom>
        </p:spPr>
        <p:txBody>
          <a:bodyPr spcFirstLastPara="1" wrap="square" lIns="91425" tIns="91425" rIns="91425" bIns="91425" anchor="ctr" anchorCtr="0">
            <a:noAutofit/>
          </a:bodyPr>
          <a:lstStyle/>
          <a:p>
            <a:pPr marL="0" indent="0"/>
            <a:r>
              <a:rPr lang="en-US" sz="4400" dirty="0"/>
              <a:t>The Scrum Framework</a:t>
            </a:r>
            <a:endParaRPr lang="en-ZA" sz="4400" dirty="0"/>
          </a:p>
        </p:txBody>
      </p:sp>
      <p:sp>
        <p:nvSpPr>
          <p:cNvPr id="428" name="Google Shape;428;p39"/>
          <p:cNvSpPr txBox="1">
            <a:spLocks noGrp="1"/>
          </p:cNvSpPr>
          <p:nvPr>
            <p:ph type="title" idx="2"/>
          </p:nvPr>
        </p:nvSpPr>
        <p:spPr>
          <a:xfrm flipH="1">
            <a:off x="2179325" y="191636"/>
            <a:ext cx="1554600" cy="94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 name="Slide Number Placeholder 1">
            <a:extLst>
              <a:ext uri="{FF2B5EF4-FFF2-40B4-BE49-F238E27FC236}">
                <a16:creationId xmlns:a16="http://schemas.microsoft.com/office/drawing/2014/main" id="{BF21AC9E-B441-74C4-24DA-2653DB256C47}"/>
              </a:ext>
            </a:extLst>
          </p:cNvPr>
          <p:cNvSpPr>
            <a:spLocks noGrp="1"/>
          </p:cNvSpPr>
          <p:nvPr>
            <p:ph type="sldNum" sz="quarter" idx="4"/>
          </p:nvPr>
        </p:nvSpPr>
        <p:spPr>
          <a:xfrm>
            <a:off x="8350103" y="191636"/>
            <a:ext cx="455652" cy="249670"/>
          </a:xfrm>
        </p:spPr>
        <p:txBody>
          <a:bodyPr/>
          <a:lstStyle/>
          <a:p>
            <a:fld id="{9D6B7E9F-2B75-074E-A857-34F9CFC9C695}" type="slidenum">
              <a:rPr lang="en-US" smtClean="0"/>
              <a:t>61</a:t>
            </a:fld>
            <a:endParaRPr lang="en-US"/>
          </a:p>
        </p:txBody>
      </p:sp>
      <p:pic>
        <p:nvPicPr>
          <p:cNvPr id="10" name="Picture Placeholder 9">
            <a:extLst>
              <a:ext uri="{FF2B5EF4-FFF2-40B4-BE49-F238E27FC236}">
                <a16:creationId xmlns:a16="http://schemas.microsoft.com/office/drawing/2014/main" id="{841F523D-11A0-2B56-0FDE-9B68F3E2E401}"/>
              </a:ext>
            </a:extLst>
          </p:cNvPr>
          <p:cNvPicPr>
            <a:picLocks noGrp="1" noChangeAspect="1"/>
          </p:cNvPicPr>
          <p:nvPr>
            <p:ph type="pic" idx="3"/>
          </p:nvPr>
        </p:nvPicPr>
        <p:blipFill>
          <a:blip r:embed="rId3"/>
          <a:srcRect l="3087" r="3087"/>
          <a:stretch>
            <a:fillRect/>
          </a:stretch>
        </p:blipFill>
        <p:spPr>
          <a:xfrm>
            <a:off x="4922385" y="441306"/>
            <a:ext cx="3492500" cy="4059238"/>
          </a:xfrm>
          <a:prstGeom prst="rect">
            <a:avLst/>
          </a:prstGeom>
        </p:spPr>
      </p:pic>
    </p:spTree>
    <p:extLst>
      <p:ext uri="{BB962C8B-B14F-4D97-AF65-F5344CB8AC3E}">
        <p14:creationId xmlns:p14="http://schemas.microsoft.com/office/powerpoint/2010/main" val="13677568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p46"/>
          <p:cNvGrpSpPr/>
          <p:nvPr/>
        </p:nvGrpSpPr>
        <p:grpSpPr>
          <a:xfrm rot="-2700000">
            <a:off x="5489410" y="2063455"/>
            <a:ext cx="4873618" cy="4416492"/>
            <a:chOff x="-590550" y="1086975"/>
            <a:chExt cx="5590350" cy="5065998"/>
          </a:xfrm>
        </p:grpSpPr>
        <p:sp>
          <p:nvSpPr>
            <p:cNvPr id="548" name="Google Shape;548;p46"/>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6"/>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6"/>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46"/>
          <p:cNvSpPr txBox="1">
            <a:spLocks noGrp="1"/>
          </p:cNvSpPr>
          <p:nvPr>
            <p:ph type="title"/>
          </p:nvPr>
        </p:nvSpPr>
        <p:spPr>
          <a:xfrm>
            <a:off x="0" y="597150"/>
            <a:ext cx="6448016" cy="112294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chemeClr val="tx1"/>
                </a:solidFill>
              </a:rPr>
              <a:t>What Is The Scrum Framework </a:t>
            </a:r>
            <a:endParaRPr sz="4000" dirty="0">
              <a:solidFill>
                <a:schemeClr val="bg2"/>
              </a:solidFill>
            </a:endParaRPr>
          </a:p>
        </p:txBody>
      </p:sp>
      <p:sp>
        <p:nvSpPr>
          <p:cNvPr id="2" name="Slide Number Placeholder 1">
            <a:extLst>
              <a:ext uri="{FF2B5EF4-FFF2-40B4-BE49-F238E27FC236}">
                <a16:creationId xmlns:a16="http://schemas.microsoft.com/office/drawing/2014/main" id="{A86C84EA-3494-4285-86F4-F04CB5D02CC6}"/>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62</a:t>
            </a:fld>
            <a:endParaRPr lang="en-US"/>
          </a:p>
        </p:txBody>
      </p:sp>
      <p:sp>
        <p:nvSpPr>
          <p:cNvPr id="4" name="TextBox 3">
            <a:extLst>
              <a:ext uri="{FF2B5EF4-FFF2-40B4-BE49-F238E27FC236}">
                <a16:creationId xmlns:a16="http://schemas.microsoft.com/office/drawing/2014/main" id="{BFFACAA5-2718-F3D0-7CB5-675EA2B0F217}"/>
              </a:ext>
            </a:extLst>
          </p:cNvPr>
          <p:cNvSpPr txBox="1"/>
          <p:nvPr/>
        </p:nvSpPr>
        <p:spPr>
          <a:xfrm>
            <a:off x="351016" y="1917209"/>
            <a:ext cx="5899578" cy="2862322"/>
          </a:xfrm>
          <a:prstGeom prst="rect">
            <a:avLst/>
          </a:prstGeom>
          <a:noFill/>
        </p:spPr>
        <p:txBody>
          <a:bodyPr wrap="square" rtlCol="0">
            <a:spAutoFit/>
          </a:bodyPr>
          <a:lstStyle/>
          <a:p>
            <a:pPr marL="800100" lvl="1" indent="-342900" algn="l">
              <a:buFont typeface="Arial" panose="020B0604020202020204" pitchFamily="34" charset="0"/>
              <a:buChar char="•"/>
            </a:pPr>
            <a:r>
              <a:rPr lang="en-GB" altLang="en-US" sz="1500" dirty="0">
                <a:solidFill>
                  <a:schemeClr val="tx1"/>
                </a:solidFill>
              </a:rPr>
              <a:t>It’s an agile, </a:t>
            </a:r>
            <a:r>
              <a:rPr lang="en-GB" altLang="en-US" sz="1500" b="1" dirty="0">
                <a:solidFill>
                  <a:schemeClr val="tx1"/>
                </a:solidFill>
              </a:rPr>
              <a:t>lightweight</a:t>
            </a:r>
            <a:r>
              <a:rPr lang="en-GB" altLang="en-US" sz="1500" dirty="0">
                <a:solidFill>
                  <a:schemeClr val="tx1"/>
                </a:solidFill>
              </a:rPr>
              <a:t> process</a:t>
            </a:r>
          </a:p>
          <a:p>
            <a:pPr marL="800100" lvl="1" indent="-342900" algn="l">
              <a:buFont typeface="Arial" panose="020B0604020202020204" pitchFamily="34" charset="0"/>
              <a:buChar char="•"/>
            </a:pPr>
            <a:r>
              <a:rPr lang="en-GB" altLang="en-US" sz="1500" dirty="0">
                <a:solidFill>
                  <a:schemeClr val="tx1"/>
                </a:solidFill>
              </a:rPr>
              <a:t>Can </a:t>
            </a:r>
            <a:r>
              <a:rPr lang="en-GB" altLang="en-US" sz="1500" b="1" dirty="0">
                <a:solidFill>
                  <a:schemeClr val="tx1"/>
                </a:solidFill>
              </a:rPr>
              <a:t>manage</a:t>
            </a:r>
            <a:r>
              <a:rPr lang="en-GB" altLang="en-US" sz="1500" dirty="0">
                <a:solidFill>
                  <a:schemeClr val="tx1"/>
                </a:solidFill>
              </a:rPr>
              <a:t> and </a:t>
            </a:r>
            <a:r>
              <a:rPr lang="en-GB" altLang="en-US" sz="1500" b="1" dirty="0">
                <a:solidFill>
                  <a:schemeClr val="tx1"/>
                </a:solidFill>
              </a:rPr>
              <a:t>control</a:t>
            </a:r>
            <a:r>
              <a:rPr lang="en-GB" altLang="en-US" sz="1500" dirty="0">
                <a:solidFill>
                  <a:schemeClr val="tx1"/>
                </a:solidFill>
              </a:rPr>
              <a:t> software and product development</a:t>
            </a:r>
          </a:p>
          <a:p>
            <a:pPr marL="800100" lvl="1" indent="-342900" algn="l">
              <a:buFont typeface="Arial" panose="020B0604020202020204" pitchFamily="34" charset="0"/>
              <a:buChar char="•"/>
            </a:pPr>
            <a:r>
              <a:rPr lang="en-GB" altLang="en-US" sz="1500" dirty="0">
                <a:solidFill>
                  <a:schemeClr val="tx1"/>
                </a:solidFill>
              </a:rPr>
              <a:t>Uses iterative, incremental practices</a:t>
            </a:r>
          </a:p>
          <a:p>
            <a:pPr marL="800100" lvl="1" indent="-342900" algn="l">
              <a:buFont typeface="Arial" panose="020B0604020202020204" pitchFamily="34" charset="0"/>
              <a:buChar char="•"/>
            </a:pPr>
            <a:r>
              <a:rPr lang="en-GB" altLang="en-US" sz="1500" dirty="0">
                <a:solidFill>
                  <a:schemeClr val="tx1"/>
                </a:solidFill>
              </a:rPr>
              <a:t>Has a </a:t>
            </a:r>
            <a:r>
              <a:rPr lang="en-GB" altLang="en-US" sz="1500" b="1" dirty="0">
                <a:solidFill>
                  <a:schemeClr val="tx1"/>
                </a:solidFill>
              </a:rPr>
              <a:t>simple</a:t>
            </a:r>
            <a:r>
              <a:rPr lang="en-GB" altLang="en-US" sz="1500" dirty="0">
                <a:solidFill>
                  <a:schemeClr val="tx1"/>
                </a:solidFill>
              </a:rPr>
              <a:t> implementation</a:t>
            </a:r>
          </a:p>
          <a:p>
            <a:pPr marL="800100" lvl="1" indent="-342900" algn="l">
              <a:buFont typeface="Arial" panose="020B0604020202020204" pitchFamily="34" charset="0"/>
              <a:buChar char="•"/>
            </a:pPr>
            <a:r>
              <a:rPr lang="en-GB" altLang="en-US" sz="1500" dirty="0">
                <a:solidFill>
                  <a:schemeClr val="tx1"/>
                </a:solidFill>
              </a:rPr>
              <a:t>Increases productivity</a:t>
            </a:r>
          </a:p>
          <a:p>
            <a:pPr marL="800100" lvl="1" indent="-342900" algn="l">
              <a:buFont typeface="Arial" panose="020B0604020202020204" pitchFamily="34" charset="0"/>
              <a:buChar char="•"/>
            </a:pPr>
            <a:r>
              <a:rPr lang="en-GB" altLang="en-US" sz="1500" dirty="0">
                <a:solidFill>
                  <a:schemeClr val="tx1"/>
                </a:solidFill>
              </a:rPr>
              <a:t>Reduces </a:t>
            </a:r>
            <a:r>
              <a:rPr lang="en-GB" altLang="en-US" sz="1500" b="1" dirty="0">
                <a:solidFill>
                  <a:schemeClr val="tx1"/>
                </a:solidFill>
              </a:rPr>
              <a:t>time to benefits</a:t>
            </a:r>
            <a:endParaRPr lang="en-GB" altLang="en-US" sz="1500" dirty="0">
              <a:solidFill>
                <a:schemeClr val="tx1"/>
              </a:solidFill>
            </a:endParaRPr>
          </a:p>
          <a:p>
            <a:pPr marL="800100" lvl="1" indent="-342900" algn="l">
              <a:buFont typeface="Arial" panose="020B0604020202020204" pitchFamily="34" charset="0"/>
              <a:buChar char="•"/>
            </a:pPr>
            <a:r>
              <a:rPr lang="en-GB" altLang="en-US" sz="1500" dirty="0">
                <a:solidFill>
                  <a:schemeClr val="tx1"/>
                </a:solidFill>
              </a:rPr>
              <a:t>Embraces </a:t>
            </a:r>
            <a:r>
              <a:rPr lang="en-GB" altLang="en-US" sz="1500" b="1" dirty="0">
                <a:solidFill>
                  <a:schemeClr val="tx1"/>
                </a:solidFill>
              </a:rPr>
              <a:t>adaptive</a:t>
            </a:r>
            <a:r>
              <a:rPr lang="en-GB" altLang="en-US" sz="1500" dirty="0">
                <a:solidFill>
                  <a:schemeClr val="tx1"/>
                </a:solidFill>
              </a:rPr>
              <a:t>, empirical systems development</a:t>
            </a:r>
          </a:p>
          <a:p>
            <a:pPr lvl="1" algn="l"/>
            <a:endParaRPr lang="en-GB" altLang="en-US" sz="1500" dirty="0">
              <a:solidFill>
                <a:schemeClr val="tx1"/>
              </a:solidFill>
            </a:endParaRPr>
          </a:p>
          <a:p>
            <a:pPr marL="457200" lvl="1" algn="l"/>
            <a:endParaRPr lang="en-GB" altLang="en-US" sz="1500" dirty="0">
              <a:solidFill>
                <a:schemeClr val="tx1"/>
              </a:solidFill>
            </a:endParaRPr>
          </a:p>
          <a:p>
            <a:pPr marL="800100" lvl="1" indent="-342900" algn="l">
              <a:buFont typeface="Arial" panose="020B0604020202020204" pitchFamily="34" charset="0"/>
              <a:buChar char="•"/>
            </a:pPr>
            <a:r>
              <a:rPr lang="en-GB" altLang="en-US" sz="1500" dirty="0">
                <a:solidFill>
                  <a:schemeClr val="tx1"/>
                </a:solidFill>
              </a:rPr>
              <a:t>Embraces the </a:t>
            </a:r>
            <a:r>
              <a:rPr lang="en-GB" altLang="en-US" sz="1500" b="1" dirty="0">
                <a:solidFill>
                  <a:schemeClr val="tx1"/>
                </a:solidFill>
              </a:rPr>
              <a:t>opposite of the waterfall </a:t>
            </a:r>
            <a:r>
              <a:rPr lang="en-GB" altLang="en-US" sz="1500" dirty="0">
                <a:solidFill>
                  <a:schemeClr val="tx1"/>
                </a:solidFill>
              </a:rPr>
              <a:t>approach…</a:t>
            </a:r>
          </a:p>
          <a:p>
            <a:endParaRPr lang="en-ZA" sz="1500" dirty="0">
              <a:solidFill>
                <a:schemeClr val="tx1"/>
              </a:solidFill>
            </a:endParaRPr>
          </a:p>
        </p:txBody>
      </p:sp>
      <p:sp>
        <p:nvSpPr>
          <p:cNvPr id="5" name="Google Shape;368;p34">
            <a:extLst>
              <a:ext uri="{FF2B5EF4-FFF2-40B4-BE49-F238E27FC236}">
                <a16:creationId xmlns:a16="http://schemas.microsoft.com/office/drawing/2014/main" id="{7BC17A50-B325-6F91-C592-D5A5CB32BECE}"/>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2443323483"/>
      </p:ext>
    </p:extLst>
  </p:cSld>
  <p:clrMapOvr>
    <a:masterClrMapping/>
  </p:clrMapOvr>
  <p:extLst>
    <p:ext uri="{6950BFC3-D8DA-4A85-94F7-54DA5524770B}">
      <p188:commentRel xmlns:p188="http://schemas.microsoft.com/office/powerpoint/2018/8/main" r:id="rId3"/>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32DAAF-7B32-EFC7-900A-6300C2F3A307}"/>
              </a:ext>
            </a:extLst>
          </p:cNvPr>
          <p:cNvSpPr>
            <a:spLocks noGrp="1"/>
          </p:cNvSpPr>
          <p:nvPr>
            <p:ph type="sldNum" sz="quarter" idx="4"/>
          </p:nvPr>
        </p:nvSpPr>
        <p:spPr/>
        <p:txBody>
          <a:bodyPr/>
          <a:lstStyle/>
          <a:p>
            <a:fld id="{9D6B7E9F-2B75-074E-A857-34F9CFC9C695}" type="slidenum">
              <a:rPr lang="en-US" smtClean="0"/>
              <a:pPr/>
              <a:t>63</a:t>
            </a:fld>
            <a:endParaRPr lang="en-US"/>
          </a:p>
        </p:txBody>
      </p:sp>
      <p:pic>
        <p:nvPicPr>
          <p:cNvPr id="1026" name="Picture 2" descr="The Scrum Framework Poster | Scrum.org">
            <a:extLst>
              <a:ext uri="{FF2B5EF4-FFF2-40B4-BE49-F238E27FC236}">
                <a16:creationId xmlns:a16="http://schemas.microsoft.com/office/drawing/2014/main" id="{F39FA358-3560-90EA-C312-6767A651E6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4" t="15199" r="3417" b="14940"/>
          <a:stretch/>
        </p:blipFill>
        <p:spPr bwMode="auto">
          <a:xfrm>
            <a:off x="442452" y="831440"/>
            <a:ext cx="8389848" cy="363793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68;p34">
            <a:extLst>
              <a:ext uri="{FF2B5EF4-FFF2-40B4-BE49-F238E27FC236}">
                <a16:creationId xmlns:a16="http://schemas.microsoft.com/office/drawing/2014/main" id="{746D3FAC-275B-AFC6-3282-7DB337526441}"/>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2117928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p46"/>
          <p:cNvGrpSpPr/>
          <p:nvPr/>
        </p:nvGrpSpPr>
        <p:grpSpPr>
          <a:xfrm rot="-2700000">
            <a:off x="7017128" y="3460235"/>
            <a:ext cx="4873618" cy="4416492"/>
            <a:chOff x="-590550" y="1086975"/>
            <a:chExt cx="5590350" cy="5065998"/>
          </a:xfrm>
        </p:grpSpPr>
        <p:sp>
          <p:nvSpPr>
            <p:cNvPr id="548" name="Google Shape;548;p46"/>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6"/>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6"/>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A86C84EA-3494-4285-86F4-F04CB5D02CC6}"/>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64</a:t>
            </a:fld>
            <a:endParaRPr lang="en-US"/>
          </a:p>
        </p:txBody>
      </p:sp>
      <p:pic>
        <p:nvPicPr>
          <p:cNvPr id="7" name="Picture 2" descr="The Three Pillars of Empiricism (Scrum) | Scrum.org">
            <a:extLst>
              <a:ext uri="{FF2B5EF4-FFF2-40B4-BE49-F238E27FC236}">
                <a16:creationId xmlns:a16="http://schemas.microsoft.com/office/drawing/2014/main" id="{B67ADB7A-DE96-0CCC-4A74-A278B7889AA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48374" y="1324303"/>
            <a:ext cx="7997509" cy="306688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368;p34">
            <a:extLst>
              <a:ext uri="{FF2B5EF4-FFF2-40B4-BE49-F238E27FC236}">
                <a16:creationId xmlns:a16="http://schemas.microsoft.com/office/drawing/2014/main" id="{00ED7423-F05D-6979-B04E-0E255D04C404}"/>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
        <p:nvSpPr>
          <p:cNvPr id="3" name="Google Shape;450;p41">
            <a:extLst>
              <a:ext uri="{FF2B5EF4-FFF2-40B4-BE49-F238E27FC236}">
                <a16:creationId xmlns:a16="http://schemas.microsoft.com/office/drawing/2014/main" id="{C94EED9B-231B-7940-F001-4748CE8C8086}"/>
              </a:ext>
            </a:extLst>
          </p:cNvPr>
          <p:cNvSpPr txBox="1">
            <a:spLocks noGrp="1"/>
          </p:cNvSpPr>
          <p:nvPr>
            <p:ph type="title"/>
          </p:nvPr>
        </p:nvSpPr>
        <p:spPr>
          <a:xfrm>
            <a:off x="1975945" y="346499"/>
            <a:ext cx="5644056" cy="7683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solidFill>
                  <a:schemeClr val="tx1"/>
                </a:solidFill>
              </a:rPr>
              <a:t>Scrum Three Pillars</a:t>
            </a:r>
            <a:endParaRPr sz="4000" dirty="0"/>
          </a:p>
        </p:txBody>
      </p:sp>
    </p:spTree>
    <p:extLst>
      <p:ext uri="{BB962C8B-B14F-4D97-AF65-F5344CB8AC3E}">
        <p14:creationId xmlns:p14="http://schemas.microsoft.com/office/powerpoint/2010/main" val="3634352779"/>
      </p:ext>
    </p:extLst>
  </p:cSld>
  <p:clrMapOvr>
    <a:masterClrMapping/>
  </p:clrMapOvr>
  <p:extLst>
    <p:ext uri="{6950BFC3-D8DA-4A85-94F7-54DA5524770B}">
      <p188:commentRel xmlns:p188="http://schemas.microsoft.com/office/powerpoint/2018/8/main" r:id="rId3"/>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p46"/>
          <p:cNvGrpSpPr/>
          <p:nvPr/>
        </p:nvGrpSpPr>
        <p:grpSpPr>
          <a:xfrm rot="-2700000">
            <a:off x="7017128" y="3460235"/>
            <a:ext cx="4873618" cy="4416492"/>
            <a:chOff x="-590550" y="1086975"/>
            <a:chExt cx="5590350" cy="5065998"/>
          </a:xfrm>
        </p:grpSpPr>
        <p:sp>
          <p:nvSpPr>
            <p:cNvPr id="548" name="Google Shape;548;p46"/>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6"/>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6"/>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A86C84EA-3494-4285-86F4-F04CB5D02CC6}"/>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65</a:t>
            </a:fld>
            <a:endParaRPr lang="en-US"/>
          </a:p>
        </p:txBody>
      </p:sp>
      <p:sp>
        <p:nvSpPr>
          <p:cNvPr id="3" name="Google Shape;368;p34">
            <a:extLst>
              <a:ext uri="{FF2B5EF4-FFF2-40B4-BE49-F238E27FC236}">
                <a16:creationId xmlns:a16="http://schemas.microsoft.com/office/drawing/2014/main" id="{63069989-3CDC-AB0D-CFC6-832DD82F8AA9}"/>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pic>
        <p:nvPicPr>
          <p:cNvPr id="4" name="Picture 2" descr="Updates to the Scrum Guide: The 5 Scrum values take center stage | Scrum.org">
            <a:extLst>
              <a:ext uri="{FF2B5EF4-FFF2-40B4-BE49-F238E27FC236}">
                <a16:creationId xmlns:a16="http://schemas.microsoft.com/office/drawing/2014/main" id="{AD12F81C-9A3D-9D9A-1F5D-6097618C23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6160" y="352867"/>
            <a:ext cx="6951645" cy="450119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005333"/>
      </p:ext>
    </p:extLst>
  </p:cSld>
  <p:clrMapOvr>
    <a:masterClrMapping/>
  </p:clrMapOvr>
  <p:extLst>
    <p:ext uri="{6950BFC3-D8DA-4A85-94F7-54DA5524770B}">
      <p188:commentRel xmlns:p188="http://schemas.microsoft.com/office/powerpoint/2018/8/main" r:id="rId3"/>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p46"/>
          <p:cNvGrpSpPr/>
          <p:nvPr/>
        </p:nvGrpSpPr>
        <p:grpSpPr>
          <a:xfrm rot="-2700000">
            <a:off x="7017128" y="3460235"/>
            <a:ext cx="4873618" cy="4416492"/>
            <a:chOff x="-590550" y="1086975"/>
            <a:chExt cx="5590350" cy="5065998"/>
          </a:xfrm>
        </p:grpSpPr>
        <p:sp>
          <p:nvSpPr>
            <p:cNvPr id="548" name="Google Shape;548;p46"/>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6"/>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6"/>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A86C84EA-3494-4285-86F4-F04CB5D02CC6}"/>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66</a:t>
            </a:fld>
            <a:endParaRPr lang="en-US"/>
          </a:p>
        </p:txBody>
      </p:sp>
      <p:sp>
        <p:nvSpPr>
          <p:cNvPr id="8" name="Google Shape;368;p34">
            <a:extLst>
              <a:ext uri="{FF2B5EF4-FFF2-40B4-BE49-F238E27FC236}">
                <a16:creationId xmlns:a16="http://schemas.microsoft.com/office/drawing/2014/main" id="{00ED7423-F05D-6979-B04E-0E255D04C404}"/>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
        <p:nvSpPr>
          <p:cNvPr id="3" name="Google Shape;450;p41">
            <a:extLst>
              <a:ext uri="{FF2B5EF4-FFF2-40B4-BE49-F238E27FC236}">
                <a16:creationId xmlns:a16="http://schemas.microsoft.com/office/drawing/2014/main" id="{C94EED9B-231B-7940-F001-4748CE8C8086}"/>
              </a:ext>
            </a:extLst>
          </p:cNvPr>
          <p:cNvSpPr txBox="1">
            <a:spLocks noGrp="1"/>
          </p:cNvSpPr>
          <p:nvPr>
            <p:ph type="title"/>
          </p:nvPr>
        </p:nvSpPr>
        <p:spPr>
          <a:xfrm>
            <a:off x="1887416" y="406046"/>
            <a:ext cx="5682231" cy="89522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000" dirty="0"/>
              <a:t>More Frameworks</a:t>
            </a:r>
            <a:endParaRPr sz="4000" dirty="0"/>
          </a:p>
        </p:txBody>
      </p:sp>
      <p:pic>
        <p:nvPicPr>
          <p:cNvPr id="6" name="Picture 5">
            <a:extLst>
              <a:ext uri="{FF2B5EF4-FFF2-40B4-BE49-F238E27FC236}">
                <a16:creationId xmlns:a16="http://schemas.microsoft.com/office/drawing/2014/main" id="{FFD2A961-7CE6-55F6-1C56-964C4B54ECB2}"/>
              </a:ext>
            </a:extLst>
          </p:cNvPr>
          <p:cNvPicPr>
            <a:picLocks noChangeAspect="1"/>
          </p:cNvPicPr>
          <p:nvPr/>
        </p:nvPicPr>
        <p:blipFill>
          <a:blip r:embed="rId4"/>
          <a:stretch>
            <a:fillRect/>
          </a:stretch>
        </p:blipFill>
        <p:spPr>
          <a:xfrm>
            <a:off x="347885" y="1510330"/>
            <a:ext cx="3651138" cy="2186266"/>
          </a:xfrm>
          <a:prstGeom prst="rect">
            <a:avLst/>
          </a:prstGeom>
        </p:spPr>
      </p:pic>
      <p:pic>
        <p:nvPicPr>
          <p:cNvPr id="10" name="Picture 9">
            <a:extLst>
              <a:ext uri="{FF2B5EF4-FFF2-40B4-BE49-F238E27FC236}">
                <a16:creationId xmlns:a16="http://schemas.microsoft.com/office/drawing/2014/main" id="{576EA8D5-6E96-519E-84F6-CCD250C14566}"/>
              </a:ext>
            </a:extLst>
          </p:cNvPr>
          <p:cNvPicPr>
            <a:picLocks noChangeAspect="1"/>
          </p:cNvPicPr>
          <p:nvPr/>
        </p:nvPicPr>
        <p:blipFill>
          <a:blip r:embed="rId5"/>
          <a:stretch>
            <a:fillRect/>
          </a:stretch>
        </p:blipFill>
        <p:spPr>
          <a:xfrm>
            <a:off x="4342740" y="1635012"/>
            <a:ext cx="4037523" cy="1884178"/>
          </a:xfrm>
          <a:prstGeom prst="rect">
            <a:avLst/>
          </a:prstGeom>
        </p:spPr>
      </p:pic>
    </p:spTree>
    <p:extLst>
      <p:ext uri="{BB962C8B-B14F-4D97-AF65-F5344CB8AC3E}">
        <p14:creationId xmlns:p14="http://schemas.microsoft.com/office/powerpoint/2010/main" val="2682953132"/>
      </p:ext>
    </p:extLst>
  </p:cSld>
  <p:clrMapOvr>
    <a:masterClrMapping/>
  </p:clrMapOvr>
  <p:extLst>
    <p:ext uri="{6950BFC3-D8DA-4A85-94F7-54DA5524770B}">
      <p188:commentRel xmlns:p188="http://schemas.microsoft.com/office/powerpoint/2018/8/main" r:id="rId3"/>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p46"/>
          <p:cNvGrpSpPr/>
          <p:nvPr/>
        </p:nvGrpSpPr>
        <p:grpSpPr>
          <a:xfrm rot="-2700000">
            <a:off x="7017128" y="3460235"/>
            <a:ext cx="4873618" cy="4416492"/>
            <a:chOff x="-590550" y="1086975"/>
            <a:chExt cx="5590350" cy="5065998"/>
          </a:xfrm>
        </p:grpSpPr>
        <p:sp>
          <p:nvSpPr>
            <p:cNvPr id="548" name="Google Shape;548;p46"/>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6"/>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6"/>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A86C84EA-3494-4285-86F4-F04CB5D02CC6}"/>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67</a:t>
            </a:fld>
            <a:endParaRPr lang="en-US"/>
          </a:p>
        </p:txBody>
      </p:sp>
      <p:sp>
        <p:nvSpPr>
          <p:cNvPr id="8" name="Google Shape;368;p34">
            <a:extLst>
              <a:ext uri="{FF2B5EF4-FFF2-40B4-BE49-F238E27FC236}">
                <a16:creationId xmlns:a16="http://schemas.microsoft.com/office/drawing/2014/main" id="{00ED7423-F05D-6979-B04E-0E255D04C404}"/>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
        <p:nvSpPr>
          <p:cNvPr id="3" name="Google Shape;450;p41">
            <a:extLst>
              <a:ext uri="{FF2B5EF4-FFF2-40B4-BE49-F238E27FC236}">
                <a16:creationId xmlns:a16="http://schemas.microsoft.com/office/drawing/2014/main" id="{C94EED9B-231B-7940-F001-4748CE8C8086}"/>
              </a:ext>
            </a:extLst>
          </p:cNvPr>
          <p:cNvSpPr txBox="1">
            <a:spLocks noGrp="1"/>
          </p:cNvSpPr>
          <p:nvPr>
            <p:ph type="title"/>
          </p:nvPr>
        </p:nvSpPr>
        <p:spPr>
          <a:xfrm>
            <a:off x="1306204" y="1499855"/>
            <a:ext cx="6441601" cy="1456603"/>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000" dirty="0"/>
              <a:t>What roles do you think there are in Tech?</a:t>
            </a:r>
            <a:endParaRPr sz="4000" dirty="0"/>
          </a:p>
        </p:txBody>
      </p:sp>
    </p:spTree>
    <p:extLst>
      <p:ext uri="{BB962C8B-B14F-4D97-AF65-F5344CB8AC3E}">
        <p14:creationId xmlns:p14="http://schemas.microsoft.com/office/powerpoint/2010/main" val="1488357616"/>
      </p:ext>
    </p:extLst>
  </p:cSld>
  <p:clrMapOvr>
    <a:masterClrMapping/>
  </p:clrMapOvr>
  <p:extLst>
    <p:ext uri="{6950BFC3-D8DA-4A85-94F7-54DA5524770B}">
      <p188:commentRel xmlns:p188="http://schemas.microsoft.com/office/powerpoint/2018/8/main" r:id="rId3"/>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p46"/>
          <p:cNvGrpSpPr/>
          <p:nvPr/>
        </p:nvGrpSpPr>
        <p:grpSpPr>
          <a:xfrm rot="-2700000">
            <a:off x="5489410" y="2063455"/>
            <a:ext cx="4873618" cy="4416492"/>
            <a:chOff x="-590550" y="1086975"/>
            <a:chExt cx="5590350" cy="5065998"/>
          </a:xfrm>
        </p:grpSpPr>
        <p:sp>
          <p:nvSpPr>
            <p:cNvPr id="548" name="Google Shape;548;p46"/>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6"/>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6"/>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46"/>
          <p:cNvSpPr txBox="1">
            <a:spLocks noGrp="1"/>
          </p:cNvSpPr>
          <p:nvPr>
            <p:ph type="title"/>
          </p:nvPr>
        </p:nvSpPr>
        <p:spPr>
          <a:xfrm>
            <a:off x="713225" y="1425750"/>
            <a:ext cx="4515900" cy="229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2"/>
                </a:solidFill>
              </a:rPr>
              <a:t>Careers!?</a:t>
            </a:r>
            <a:endParaRPr dirty="0">
              <a:solidFill>
                <a:schemeClr val="bg2"/>
              </a:solidFill>
            </a:endParaRPr>
          </a:p>
        </p:txBody>
      </p:sp>
      <p:sp>
        <p:nvSpPr>
          <p:cNvPr id="2" name="Slide Number Placeholder 1">
            <a:extLst>
              <a:ext uri="{FF2B5EF4-FFF2-40B4-BE49-F238E27FC236}">
                <a16:creationId xmlns:a16="http://schemas.microsoft.com/office/drawing/2014/main" id="{A86C84EA-3494-4285-86F4-F04CB5D02CC6}"/>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68</a:t>
            </a:fld>
            <a:endParaRPr lang="en-US"/>
          </a:p>
        </p:txBody>
      </p:sp>
      <p:sp>
        <p:nvSpPr>
          <p:cNvPr id="3" name="Google Shape;428;p39">
            <a:extLst>
              <a:ext uri="{FF2B5EF4-FFF2-40B4-BE49-F238E27FC236}">
                <a16:creationId xmlns:a16="http://schemas.microsoft.com/office/drawing/2014/main" id="{91E7427E-1D51-62DB-45B4-9877AD8B91ED}"/>
              </a:ext>
            </a:extLst>
          </p:cNvPr>
          <p:cNvSpPr txBox="1">
            <a:spLocks/>
          </p:cNvSpPr>
          <p:nvPr/>
        </p:nvSpPr>
        <p:spPr>
          <a:xfrm flipH="1">
            <a:off x="2499360" y="24384"/>
            <a:ext cx="2267712" cy="129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500" dirty="0">
                <a:solidFill>
                  <a:schemeClr val="bg2"/>
                </a:solidFill>
                <a:latin typeface="Poppins ExtraBold" panose="00000900000000000000" pitchFamily="2" charset="0"/>
                <a:cs typeface="Poppins ExtraBold" panose="00000900000000000000" pitchFamily="2" charset="0"/>
              </a:rPr>
              <a:t>06.</a:t>
            </a:r>
          </a:p>
        </p:txBody>
      </p:sp>
    </p:spTree>
    <p:extLst>
      <p:ext uri="{BB962C8B-B14F-4D97-AF65-F5344CB8AC3E}">
        <p14:creationId xmlns:p14="http://schemas.microsoft.com/office/powerpoint/2010/main" val="596385137"/>
      </p:ext>
    </p:extLst>
  </p:cSld>
  <p:clrMapOvr>
    <a:masterClrMapping/>
  </p:clrMapOvr>
  <p:extLst>
    <p:ext uri="{6950BFC3-D8DA-4A85-94F7-54DA5524770B}">
      <p188:commentRel xmlns:p188="http://schemas.microsoft.com/office/powerpoint/2018/8/main" r:id="rId3"/>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p46"/>
          <p:cNvGrpSpPr/>
          <p:nvPr/>
        </p:nvGrpSpPr>
        <p:grpSpPr>
          <a:xfrm rot="-2700000">
            <a:off x="5489410" y="2063455"/>
            <a:ext cx="4873618" cy="4416492"/>
            <a:chOff x="-590550" y="1086975"/>
            <a:chExt cx="5590350" cy="5065998"/>
          </a:xfrm>
        </p:grpSpPr>
        <p:sp>
          <p:nvSpPr>
            <p:cNvPr id="548" name="Google Shape;548;p46"/>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6"/>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6"/>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A86C84EA-3494-4285-86F4-F04CB5D02CC6}"/>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69</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title="Mentimeter - Interactive Presentations">
                <a:extLst>
                  <a:ext uri="{FF2B5EF4-FFF2-40B4-BE49-F238E27FC236}">
                    <a16:creationId xmlns:a16="http://schemas.microsoft.com/office/drawing/2014/main" id="{3E25470C-0CCB-6AF0-760F-641DB1C983BB}"/>
                  </a:ext>
                </a:extLst>
              </p:cNvPr>
              <p:cNvGraphicFramePr>
                <a:graphicFrameLocks noGrp="1"/>
              </p:cNvGraphicFramePr>
              <p:nvPr/>
            </p:nvGraphicFramePr>
            <p:xfrm>
              <a:off x="-190500" y="-762000"/>
              <a:ext cx="9525000" cy="6667500"/>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6" name="Add-in 5" title="Mentimeter - Interactive Presentations">
                <a:extLst>
                  <a:ext uri="{FF2B5EF4-FFF2-40B4-BE49-F238E27FC236}">
                    <a16:creationId xmlns:a16="http://schemas.microsoft.com/office/drawing/2014/main" id="{3E25470C-0CCB-6AF0-760F-641DB1C983BB}"/>
                  </a:ext>
                </a:extLst>
              </p:cNvPr>
              <p:cNvPicPr>
                <a:picLocks noGrp="1" noRot="1" noChangeAspect="1" noMove="1" noResize="1" noEditPoints="1" noAdjustHandles="1" noChangeArrowheads="1" noChangeShapeType="1"/>
              </p:cNvPicPr>
              <p:nvPr/>
            </p:nvPicPr>
            <p:blipFill>
              <a:blip r:embed="rId5"/>
              <a:stretch>
                <a:fillRect/>
              </a:stretch>
            </p:blipFill>
            <p:spPr>
              <a:xfrm>
                <a:off x="-190500" y="-762000"/>
                <a:ext cx="9525000" cy="6667500"/>
              </a:xfrm>
              <a:prstGeom prst="rect">
                <a:avLst/>
              </a:prstGeom>
            </p:spPr>
          </p:pic>
        </mc:Fallback>
      </mc:AlternateContent>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title="Mentimeter - Interactive Presentations">
                <a:extLst>
                  <a:ext uri="{FF2B5EF4-FFF2-40B4-BE49-F238E27FC236}">
                    <a16:creationId xmlns:a16="http://schemas.microsoft.com/office/drawing/2014/main" id="{944576EF-1C1E-76BD-4C7C-BB7A345416A3}"/>
                  </a:ext>
                </a:extLst>
              </p:cNvPr>
              <p:cNvGraphicFramePr>
                <a:graphicFrameLocks noGrp="1"/>
              </p:cNvGraphicFramePr>
              <p:nvPr/>
            </p:nvGraphicFramePr>
            <p:xfrm>
              <a:off x="-190500" y="-762000"/>
              <a:ext cx="9525000" cy="6667500"/>
            </p:xfrm>
            <a:graphic>
              <a:graphicData uri="http://schemas.microsoft.com/office/webextensions/webextension/2010/11">
                <we:webextensionref xmlns:we="http://schemas.microsoft.com/office/webextensions/webextension/2010/11" xmlns:r="http://schemas.openxmlformats.org/officeDocument/2006/relationships" r:id="rId6"/>
              </a:graphicData>
            </a:graphic>
          </p:graphicFrame>
        </mc:Choice>
        <mc:Fallback>
          <p:pic>
            <p:nvPicPr>
              <p:cNvPr id="3" name="Add-in 2" title="Mentimeter - Interactive Presentations">
                <a:extLst>
                  <a:ext uri="{FF2B5EF4-FFF2-40B4-BE49-F238E27FC236}">
                    <a16:creationId xmlns:a16="http://schemas.microsoft.com/office/drawing/2014/main" id="{944576EF-1C1E-76BD-4C7C-BB7A345416A3}"/>
                  </a:ext>
                </a:extLst>
              </p:cNvPr>
              <p:cNvPicPr>
                <a:picLocks noGrp="1" noRot="1" noChangeAspect="1" noMove="1" noResize="1" noEditPoints="1" noAdjustHandles="1" noChangeArrowheads="1" noChangeShapeType="1"/>
              </p:cNvPicPr>
              <p:nvPr/>
            </p:nvPicPr>
            <p:blipFill>
              <a:blip r:embed="rId7"/>
              <a:stretch>
                <a:fillRect/>
              </a:stretch>
            </p:blipFill>
            <p:spPr>
              <a:xfrm>
                <a:off x="-190500" y="-762000"/>
                <a:ext cx="9525000" cy="6667500"/>
              </a:xfrm>
              <a:prstGeom prst="rect">
                <a:avLst/>
              </a:prstGeom>
            </p:spPr>
          </p:pic>
        </mc:Fallback>
      </mc:AlternateContent>
    </p:spTree>
    <p:extLst>
      <p:ext uri="{BB962C8B-B14F-4D97-AF65-F5344CB8AC3E}">
        <p14:creationId xmlns:p14="http://schemas.microsoft.com/office/powerpoint/2010/main" val="46906844"/>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9"/>
          <p:cNvSpPr txBox="1">
            <a:spLocks noGrp="1"/>
          </p:cNvSpPr>
          <p:nvPr>
            <p:ph type="title"/>
          </p:nvPr>
        </p:nvSpPr>
        <p:spPr>
          <a:xfrm flipH="1">
            <a:off x="357896" y="1659664"/>
            <a:ext cx="6099587" cy="18241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ZA" sz="4400" dirty="0"/>
              <a:t>What Is Software Development? </a:t>
            </a:r>
          </a:p>
        </p:txBody>
      </p:sp>
      <p:sp>
        <p:nvSpPr>
          <p:cNvPr id="428" name="Google Shape;428;p39"/>
          <p:cNvSpPr txBox="1">
            <a:spLocks noGrp="1"/>
          </p:cNvSpPr>
          <p:nvPr>
            <p:ph type="title" idx="2"/>
          </p:nvPr>
        </p:nvSpPr>
        <p:spPr>
          <a:xfrm flipH="1">
            <a:off x="2131443" y="316471"/>
            <a:ext cx="1554600" cy="94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 name="Slide Number Placeholder 1">
            <a:extLst>
              <a:ext uri="{FF2B5EF4-FFF2-40B4-BE49-F238E27FC236}">
                <a16:creationId xmlns:a16="http://schemas.microsoft.com/office/drawing/2014/main" id="{BF21AC9E-B441-74C4-24DA-2653DB256C47}"/>
              </a:ext>
            </a:extLst>
          </p:cNvPr>
          <p:cNvSpPr>
            <a:spLocks noGrp="1"/>
          </p:cNvSpPr>
          <p:nvPr>
            <p:ph type="sldNum" sz="quarter" idx="4"/>
          </p:nvPr>
        </p:nvSpPr>
        <p:spPr>
          <a:xfrm>
            <a:off x="8350103" y="191636"/>
            <a:ext cx="455652" cy="249670"/>
          </a:xfrm>
        </p:spPr>
        <p:txBody>
          <a:bodyPr/>
          <a:lstStyle/>
          <a:p>
            <a:fld id="{9D6B7E9F-2B75-074E-A857-34F9CFC9C695}" type="slidenum">
              <a:rPr lang="en-US" smtClean="0"/>
              <a:t>7</a:t>
            </a:fld>
            <a:endParaRPr lang="en-US"/>
          </a:p>
        </p:txBody>
      </p:sp>
      <p:pic>
        <p:nvPicPr>
          <p:cNvPr id="9" name="Picture Placeholder 8">
            <a:extLst>
              <a:ext uri="{FF2B5EF4-FFF2-40B4-BE49-F238E27FC236}">
                <a16:creationId xmlns:a16="http://schemas.microsoft.com/office/drawing/2014/main" id="{FE9ACA45-C2CC-4E1B-5082-1D9DFB32E5B2}"/>
              </a:ext>
            </a:extLst>
          </p:cNvPr>
          <p:cNvPicPr>
            <a:picLocks noGrp="1" noChangeAspect="1"/>
          </p:cNvPicPr>
          <p:nvPr>
            <p:ph type="pic" idx="3"/>
          </p:nvPr>
        </p:nvPicPr>
        <p:blipFill>
          <a:blip r:embed="rId3"/>
          <a:srcRect l="25924" r="25924"/>
          <a:stretch>
            <a:fillRect/>
          </a:stretch>
        </p:blipFill>
        <p:spPr>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200525" y="1081150"/>
            <a:ext cx="4230300" cy="864881"/>
          </a:xfrm>
          <a:prstGeom prst="rect">
            <a:avLst/>
          </a:prstGeom>
        </p:spPr>
        <p:txBody>
          <a:bodyPr spcFirstLastPara="1" wrap="square" lIns="91425" tIns="91425" rIns="91425" bIns="91425" anchor="t" anchorCtr="0">
            <a:noAutofit/>
          </a:bodyPr>
          <a:lstStyle/>
          <a:p>
            <a:pPr marL="241300" lvl="0" indent="-215900" algn="l" rtl="0">
              <a:spcBef>
                <a:spcPts val="1600"/>
              </a:spcBef>
              <a:spcAft>
                <a:spcPts val="0"/>
              </a:spcAft>
              <a:buSzPts val="1400"/>
              <a:buChar char="●"/>
            </a:pPr>
            <a:r>
              <a:rPr lang="en-ZA" dirty="0"/>
              <a:t>Ensure team coordination and supports project progress </a:t>
            </a:r>
          </a:p>
        </p:txBody>
      </p:sp>
      <p:sp>
        <p:nvSpPr>
          <p:cNvPr id="450" name="Google Shape;450;p41"/>
          <p:cNvSpPr txBox="1">
            <a:spLocks noGrp="1"/>
          </p:cNvSpPr>
          <p:nvPr>
            <p:ph type="title"/>
          </p:nvPr>
        </p:nvSpPr>
        <p:spPr>
          <a:xfrm>
            <a:off x="4200525" y="371377"/>
            <a:ext cx="4230300" cy="70977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Scrum master</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70</a:t>
            </a:fld>
            <a:endParaRPr lang="en-US"/>
          </a:p>
        </p:txBody>
      </p:sp>
      <p:pic>
        <p:nvPicPr>
          <p:cNvPr id="3" name="Picture 2">
            <a:extLst>
              <a:ext uri="{FF2B5EF4-FFF2-40B4-BE49-F238E27FC236}">
                <a16:creationId xmlns:a16="http://schemas.microsoft.com/office/drawing/2014/main" id="{4AE4FDFB-ED3D-B0C7-A150-D230EAFD16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937" y="1946031"/>
            <a:ext cx="3634407" cy="2044354"/>
          </a:xfrm>
          <a:prstGeom prst="rect">
            <a:avLst/>
          </a:prstGeom>
        </p:spPr>
      </p:pic>
      <p:pic>
        <p:nvPicPr>
          <p:cNvPr id="7" name="Picture Placeholder 6">
            <a:extLst>
              <a:ext uri="{FF2B5EF4-FFF2-40B4-BE49-F238E27FC236}">
                <a16:creationId xmlns:a16="http://schemas.microsoft.com/office/drawing/2014/main" id="{3439D912-EC4F-E672-15EC-33B1C6198AC2}"/>
              </a:ext>
            </a:extLst>
          </p:cNvPr>
          <p:cNvPicPr>
            <a:picLocks noGrp="1" noChangeAspect="1"/>
          </p:cNvPicPr>
          <p:nvPr>
            <p:ph type="pic" idx="2"/>
          </p:nvPr>
        </p:nvPicPr>
        <p:blipFill>
          <a:blip r:embed="rId5"/>
          <a:srcRect l="25887" r="25887"/>
          <a:stretch>
            <a:fillRect/>
          </a:stretch>
        </p:blipFill>
        <p:spPr>
          <a:prstGeom prst="rect">
            <a:avLst/>
          </a:prstGeom>
        </p:spPr>
      </p:pic>
      <p:sp>
        <p:nvSpPr>
          <p:cNvPr id="6" name="Google Shape;368;p34">
            <a:extLst>
              <a:ext uri="{FF2B5EF4-FFF2-40B4-BE49-F238E27FC236}">
                <a16:creationId xmlns:a16="http://schemas.microsoft.com/office/drawing/2014/main" id="{D6412698-6D38-FBF7-48E1-B57E7031B308}"/>
              </a:ext>
            </a:extLst>
          </p:cNvPr>
          <p:cNvSpPr txBox="1">
            <a:spLocks/>
          </p:cNvSpPr>
          <p:nvPr/>
        </p:nvSpPr>
        <p:spPr>
          <a:xfrm>
            <a:off x="713175" y="91493"/>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4269854100"/>
      </p:ext>
    </p:extLst>
  </p:cSld>
  <p:clrMapOvr>
    <a:masterClrMapping/>
  </p:clrMapOvr>
  <p:extLst>
    <p:ext uri="{6950BFC3-D8DA-4A85-94F7-54DA5524770B}">
      <p188:commentRel xmlns:p188="http://schemas.microsoft.com/office/powerpoint/2018/8/main" r:id="rId3"/>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521027" y="1336831"/>
            <a:ext cx="3513081" cy="2469838"/>
          </a:xfrm>
          <a:prstGeom prst="rect">
            <a:avLst/>
          </a:prstGeom>
        </p:spPr>
        <p:txBody>
          <a:bodyPr spcFirstLastPara="1" wrap="square" lIns="91425" tIns="91425" rIns="91425" bIns="91425" anchor="t" anchorCtr="0">
            <a:noAutofit/>
          </a:bodyPr>
          <a:lstStyle/>
          <a:p>
            <a:pPr marL="241300" lvl="0" indent="-215900" algn="l" rtl="0">
              <a:spcBef>
                <a:spcPts val="1600"/>
              </a:spcBef>
              <a:spcAft>
                <a:spcPts val="0"/>
              </a:spcAft>
              <a:buSzPts val="1400"/>
              <a:buChar char="●"/>
            </a:pPr>
            <a:r>
              <a:rPr lang="en-US" dirty="0"/>
              <a:t>Facilitating scrum ceremonies</a:t>
            </a:r>
          </a:p>
          <a:p>
            <a:pPr marL="241300" lvl="0" indent="-215900" algn="l" rtl="0">
              <a:spcBef>
                <a:spcPts val="1600"/>
              </a:spcBef>
              <a:spcAft>
                <a:spcPts val="0"/>
              </a:spcAft>
              <a:buSzPts val="1400"/>
              <a:buChar char="●"/>
            </a:pPr>
            <a:r>
              <a:rPr lang="en-US" dirty="0"/>
              <a:t>Implement scrum best practices </a:t>
            </a:r>
          </a:p>
          <a:p>
            <a:pPr marL="241300" lvl="0" indent="-215900" algn="l" rtl="0">
              <a:spcBef>
                <a:spcPts val="1600"/>
              </a:spcBef>
              <a:spcAft>
                <a:spcPts val="0"/>
              </a:spcAft>
              <a:buSzPts val="1400"/>
              <a:buChar char="●"/>
            </a:pPr>
            <a:r>
              <a:rPr lang="en-US" dirty="0"/>
              <a:t>Coach team members and organisations</a:t>
            </a:r>
          </a:p>
          <a:p>
            <a:pPr marL="241300" lvl="0" indent="-215900" algn="l" rtl="0">
              <a:spcBef>
                <a:spcPts val="1600"/>
              </a:spcBef>
              <a:spcAft>
                <a:spcPts val="0"/>
              </a:spcAft>
              <a:buSzPts val="1400"/>
              <a:buChar char="●"/>
            </a:pPr>
            <a:r>
              <a:rPr lang="en-US" dirty="0"/>
              <a:t>Remove impediments </a:t>
            </a:r>
            <a:endParaRPr lang="en-ZA" dirty="0"/>
          </a:p>
        </p:txBody>
      </p:sp>
      <p:sp>
        <p:nvSpPr>
          <p:cNvPr id="450" name="Google Shape;450;p41"/>
          <p:cNvSpPr txBox="1">
            <a:spLocks noGrp="1"/>
          </p:cNvSpPr>
          <p:nvPr>
            <p:ph type="title"/>
          </p:nvPr>
        </p:nvSpPr>
        <p:spPr>
          <a:xfrm>
            <a:off x="4200525" y="371377"/>
            <a:ext cx="4230300" cy="70977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Scrum master</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71</a:t>
            </a:fld>
            <a:endParaRPr lang="en-US"/>
          </a:p>
        </p:txBody>
      </p:sp>
      <p:pic>
        <p:nvPicPr>
          <p:cNvPr id="7" name="Picture Placeholder 6">
            <a:extLst>
              <a:ext uri="{FF2B5EF4-FFF2-40B4-BE49-F238E27FC236}">
                <a16:creationId xmlns:a16="http://schemas.microsoft.com/office/drawing/2014/main" id="{3439D912-EC4F-E672-15EC-33B1C6198AC2}"/>
              </a:ext>
            </a:extLst>
          </p:cNvPr>
          <p:cNvPicPr>
            <a:picLocks noGrp="1" noChangeAspect="1"/>
          </p:cNvPicPr>
          <p:nvPr>
            <p:ph type="pic" idx="2"/>
          </p:nvPr>
        </p:nvPicPr>
        <p:blipFill>
          <a:blip r:embed="rId4"/>
          <a:srcRect l="25887" r="25887"/>
          <a:stretch>
            <a:fillRect/>
          </a:stretch>
        </p:blipFill>
        <p:spPr>
          <a:prstGeom prst="rect">
            <a:avLst/>
          </a:prstGeom>
        </p:spPr>
      </p:pic>
      <p:sp>
        <p:nvSpPr>
          <p:cNvPr id="6" name="Google Shape;368;p34">
            <a:extLst>
              <a:ext uri="{FF2B5EF4-FFF2-40B4-BE49-F238E27FC236}">
                <a16:creationId xmlns:a16="http://schemas.microsoft.com/office/drawing/2014/main" id="{D6412698-6D38-FBF7-48E1-B57E7031B308}"/>
              </a:ext>
            </a:extLst>
          </p:cNvPr>
          <p:cNvSpPr txBox="1">
            <a:spLocks/>
          </p:cNvSpPr>
          <p:nvPr/>
        </p:nvSpPr>
        <p:spPr>
          <a:xfrm>
            <a:off x="713175" y="91493"/>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4289795439"/>
      </p:ext>
    </p:extLst>
  </p:cSld>
  <p:clrMapOvr>
    <a:masterClrMapping/>
  </p:clrMapOvr>
  <p:extLst>
    <p:ext uri="{6950BFC3-D8DA-4A85-94F7-54DA5524770B}">
      <p188:commentRel xmlns:p188="http://schemas.microsoft.com/office/powerpoint/2018/8/main" r:id="rId3"/>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362708" y="1018752"/>
            <a:ext cx="4230300" cy="779058"/>
          </a:xfrm>
          <a:prstGeom prst="rect">
            <a:avLst/>
          </a:prstGeom>
        </p:spPr>
        <p:txBody>
          <a:bodyPr spcFirstLastPara="1" wrap="square" lIns="91425" tIns="91425" rIns="91425" bIns="91425" anchor="t" anchorCtr="0">
            <a:noAutofit/>
          </a:bodyPr>
          <a:lstStyle/>
          <a:p>
            <a:pPr marL="241300" lvl="0" indent="-215900" algn="l" rtl="0">
              <a:spcBef>
                <a:spcPts val="1600"/>
              </a:spcBef>
              <a:spcAft>
                <a:spcPts val="0"/>
              </a:spcAft>
              <a:buSzPts val="1400"/>
              <a:buChar char="●"/>
            </a:pPr>
            <a:r>
              <a:rPr lang="en-ZA" dirty="0"/>
              <a:t>Represent stakeholders &amp; provide direction </a:t>
            </a:r>
          </a:p>
        </p:txBody>
      </p:sp>
      <p:sp>
        <p:nvSpPr>
          <p:cNvPr id="450" name="Google Shape;450;p41"/>
          <p:cNvSpPr txBox="1">
            <a:spLocks noGrp="1"/>
          </p:cNvSpPr>
          <p:nvPr>
            <p:ph type="title"/>
          </p:nvPr>
        </p:nvSpPr>
        <p:spPr>
          <a:xfrm>
            <a:off x="4362708" y="312930"/>
            <a:ext cx="4230300" cy="63943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Product Owner</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72</a:t>
            </a:fld>
            <a:endParaRPr lang="en-US"/>
          </a:p>
        </p:txBody>
      </p:sp>
      <p:pic>
        <p:nvPicPr>
          <p:cNvPr id="3" name="Picture 2">
            <a:extLst>
              <a:ext uri="{FF2B5EF4-FFF2-40B4-BE49-F238E27FC236}">
                <a16:creationId xmlns:a16="http://schemas.microsoft.com/office/drawing/2014/main" id="{14F73D92-221C-88A8-238A-7E56D061EA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035372"/>
            <a:ext cx="3637252" cy="1900464"/>
          </a:xfrm>
          <a:prstGeom prst="rect">
            <a:avLst/>
          </a:prstGeom>
        </p:spPr>
      </p:pic>
      <p:pic>
        <p:nvPicPr>
          <p:cNvPr id="9" name="Picture Placeholder 8">
            <a:extLst>
              <a:ext uri="{FF2B5EF4-FFF2-40B4-BE49-F238E27FC236}">
                <a16:creationId xmlns:a16="http://schemas.microsoft.com/office/drawing/2014/main" id="{82E43FDA-79E2-6A52-C0E2-CDA808C66596}"/>
              </a:ext>
            </a:extLst>
          </p:cNvPr>
          <p:cNvPicPr>
            <a:picLocks noGrp="1" noChangeAspect="1"/>
          </p:cNvPicPr>
          <p:nvPr>
            <p:ph type="pic" idx="2"/>
          </p:nvPr>
        </p:nvPicPr>
        <p:blipFill>
          <a:blip r:embed="rId5"/>
          <a:srcRect l="25887" r="25887"/>
          <a:stretch>
            <a:fillRect/>
          </a:stretch>
        </p:blipFill>
        <p:spPr>
          <a:prstGeom prst="rect">
            <a:avLst/>
          </a:prstGeom>
        </p:spPr>
      </p:pic>
      <p:sp>
        <p:nvSpPr>
          <p:cNvPr id="6" name="Google Shape;368;p34">
            <a:extLst>
              <a:ext uri="{FF2B5EF4-FFF2-40B4-BE49-F238E27FC236}">
                <a16:creationId xmlns:a16="http://schemas.microsoft.com/office/drawing/2014/main" id="{02ED4EDC-8253-E25B-6348-981C3057100F}"/>
              </a:ext>
            </a:extLst>
          </p:cNvPr>
          <p:cNvSpPr txBox="1">
            <a:spLocks/>
          </p:cNvSpPr>
          <p:nvPr/>
        </p:nvSpPr>
        <p:spPr>
          <a:xfrm>
            <a:off x="837065" y="154691"/>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4135737508"/>
      </p:ext>
    </p:extLst>
  </p:cSld>
  <p:clrMapOvr>
    <a:masterClrMapping/>
  </p:clrMapOvr>
  <p:extLst>
    <p:ext uri="{6950BFC3-D8DA-4A85-94F7-54DA5524770B}">
      <p188:commentRel xmlns:p188="http://schemas.microsoft.com/office/powerpoint/2018/8/main" r:id="rId3"/>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362708" y="1018752"/>
            <a:ext cx="4230300" cy="779058"/>
          </a:xfrm>
          <a:prstGeom prst="rect">
            <a:avLst/>
          </a:prstGeom>
        </p:spPr>
        <p:txBody>
          <a:bodyPr spcFirstLastPara="1" wrap="square" lIns="91425" tIns="91425" rIns="91425" bIns="91425" anchor="t" anchorCtr="0">
            <a:noAutofit/>
          </a:bodyPr>
          <a:lstStyle/>
          <a:p>
            <a:pPr marL="241300" lvl="0" indent="-215900" algn="l" rtl="0">
              <a:spcBef>
                <a:spcPts val="1600"/>
              </a:spcBef>
              <a:spcAft>
                <a:spcPts val="0"/>
              </a:spcAft>
              <a:buSzPts val="1400"/>
              <a:buChar char="●"/>
            </a:pPr>
            <a:r>
              <a:rPr lang="en-US" dirty="0"/>
              <a:t>Managing and prioritizing the product backlog </a:t>
            </a:r>
          </a:p>
          <a:p>
            <a:pPr marL="241300" lvl="0" indent="-215900" algn="l" rtl="0">
              <a:spcBef>
                <a:spcPts val="1600"/>
              </a:spcBef>
              <a:spcAft>
                <a:spcPts val="0"/>
              </a:spcAft>
              <a:buSzPts val="1400"/>
              <a:buChar char="●"/>
            </a:pPr>
            <a:r>
              <a:rPr lang="en-US" dirty="0"/>
              <a:t>Learning the market and customer needs</a:t>
            </a:r>
          </a:p>
          <a:p>
            <a:pPr marL="241300" lvl="0" indent="-215900" algn="l" rtl="0">
              <a:spcBef>
                <a:spcPts val="1600"/>
              </a:spcBef>
              <a:spcAft>
                <a:spcPts val="0"/>
              </a:spcAft>
              <a:buSzPts val="1400"/>
              <a:buChar char="●"/>
            </a:pPr>
            <a:r>
              <a:rPr lang="en-US" dirty="0"/>
              <a:t>Serving as liaison between product and development team </a:t>
            </a:r>
          </a:p>
          <a:p>
            <a:pPr marL="241300" lvl="0" indent="-215900" algn="l" rtl="0">
              <a:spcBef>
                <a:spcPts val="1600"/>
              </a:spcBef>
              <a:spcAft>
                <a:spcPts val="0"/>
              </a:spcAft>
              <a:buSzPts val="1400"/>
              <a:buChar char="●"/>
            </a:pPr>
            <a:r>
              <a:rPr lang="en-US" dirty="0"/>
              <a:t>Translating product managers’ strategies to tasks for development team </a:t>
            </a:r>
            <a:endParaRPr lang="en-ZA" dirty="0"/>
          </a:p>
        </p:txBody>
      </p:sp>
      <p:sp>
        <p:nvSpPr>
          <p:cNvPr id="450" name="Google Shape;450;p41"/>
          <p:cNvSpPr txBox="1">
            <a:spLocks noGrp="1"/>
          </p:cNvSpPr>
          <p:nvPr>
            <p:ph type="title"/>
          </p:nvPr>
        </p:nvSpPr>
        <p:spPr>
          <a:xfrm>
            <a:off x="4362708" y="312930"/>
            <a:ext cx="4230300" cy="63943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Product Onwer</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73</a:t>
            </a:fld>
            <a:endParaRPr lang="en-US"/>
          </a:p>
        </p:txBody>
      </p:sp>
      <p:pic>
        <p:nvPicPr>
          <p:cNvPr id="9" name="Picture Placeholder 8">
            <a:extLst>
              <a:ext uri="{FF2B5EF4-FFF2-40B4-BE49-F238E27FC236}">
                <a16:creationId xmlns:a16="http://schemas.microsoft.com/office/drawing/2014/main" id="{82E43FDA-79E2-6A52-C0E2-CDA808C66596}"/>
              </a:ext>
            </a:extLst>
          </p:cNvPr>
          <p:cNvPicPr>
            <a:picLocks noGrp="1" noChangeAspect="1"/>
          </p:cNvPicPr>
          <p:nvPr>
            <p:ph type="pic" idx="2"/>
          </p:nvPr>
        </p:nvPicPr>
        <p:blipFill>
          <a:blip r:embed="rId4"/>
          <a:srcRect l="25887" r="25887"/>
          <a:stretch>
            <a:fillRect/>
          </a:stretch>
        </p:blipFill>
        <p:spPr>
          <a:prstGeom prst="rect">
            <a:avLst/>
          </a:prstGeom>
        </p:spPr>
      </p:pic>
      <p:sp>
        <p:nvSpPr>
          <p:cNvPr id="6" name="Google Shape;368;p34">
            <a:extLst>
              <a:ext uri="{FF2B5EF4-FFF2-40B4-BE49-F238E27FC236}">
                <a16:creationId xmlns:a16="http://schemas.microsoft.com/office/drawing/2014/main" id="{02ED4EDC-8253-E25B-6348-981C3057100F}"/>
              </a:ext>
            </a:extLst>
          </p:cNvPr>
          <p:cNvSpPr txBox="1">
            <a:spLocks/>
          </p:cNvSpPr>
          <p:nvPr/>
        </p:nvSpPr>
        <p:spPr>
          <a:xfrm>
            <a:off x="837065" y="154691"/>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345639710"/>
      </p:ext>
    </p:extLst>
  </p:cSld>
  <p:clrMapOvr>
    <a:masterClrMapping/>
  </p:clrMapOvr>
  <p:extLst>
    <p:ext uri="{6950BFC3-D8DA-4A85-94F7-54DA5524770B}">
      <p188:commentRel xmlns:p188="http://schemas.microsoft.com/office/powerpoint/2018/8/main" r:id="rId3"/>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362708" y="800162"/>
            <a:ext cx="4230300" cy="779058"/>
          </a:xfrm>
          <a:prstGeom prst="rect">
            <a:avLst/>
          </a:prstGeom>
        </p:spPr>
        <p:txBody>
          <a:bodyPr spcFirstLastPara="1" wrap="square" lIns="91425" tIns="91425" rIns="91425" bIns="91425" anchor="t" anchorCtr="0">
            <a:noAutofit/>
          </a:bodyPr>
          <a:lstStyle/>
          <a:p>
            <a:pPr marL="241300" lvl="0" indent="-215900" algn="l" rtl="0">
              <a:spcBef>
                <a:spcPts val="1600"/>
              </a:spcBef>
              <a:spcAft>
                <a:spcPts val="0"/>
              </a:spcAft>
              <a:buSzPts val="1400"/>
              <a:buChar char="●"/>
            </a:pPr>
            <a:r>
              <a:rPr lang="en-ZA" dirty="0"/>
              <a:t>Works with stakeholders to analyse and document business processes for system to be developed</a:t>
            </a:r>
          </a:p>
        </p:txBody>
      </p:sp>
      <p:sp>
        <p:nvSpPr>
          <p:cNvPr id="450" name="Google Shape;450;p41"/>
          <p:cNvSpPr txBox="1">
            <a:spLocks noGrp="1"/>
          </p:cNvSpPr>
          <p:nvPr>
            <p:ph type="title"/>
          </p:nvPr>
        </p:nvSpPr>
        <p:spPr>
          <a:xfrm>
            <a:off x="4362708" y="312930"/>
            <a:ext cx="4582000" cy="63943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Business Analyst</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74</a:t>
            </a:fld>
            <a:endParaRPr lang="en-US"/>
          </a:p>
        </p:txBody>
      </p:sp>
      <p:pic>
        <p:nvPicPr>
          <p:cNvPr id="5" name="Picture 4">
            <a:extLst>
              <a:ext uri="{FF2B5EF4-FFF2-40B4-BE49-F238E27FC236}">
                <a16:creationId xmlns:a16="http://schemas.microsoft.com/office/drawing/2014/main" id="{E8C47272-D9EF-69D9-7280-04C41591B0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2890" y="1678635"/>
            <a:ext cx="2936101" cy="2936101"/>
          </a:xfrm>
          <a:prstGeom prst="rect">
            <a:avLst/>
          </a:prstGeom>
        </p:spPr>
      </p:pic>
      <p:pic>
        <p:nvPicPr>
          <p:cNvPr id="8" name="Picture Placeholder 7">
            <a:extLst>
              <a:ext uri="{FF2B5EF4-FFF2-40B4-BE49-F238E27FC236}">
                <a16:creationId xmlns:a16="http://schemas.microsoft.com/office/drawing/2014/main" id="{269EB14F-D040-3C62-77E4-62741CA6FF39}"/>
              </a:ext>
            </a:extLst>
          </p:cNvPr>
          <p:cNvPicPr>
            <a:picLocks noGrp="1" noChangeAspect="1"/>
          </p:cNvPicPr>
          <p:nvPr>
            <p:ph type="pic" idx="2"/>
          </p:nvPr>
        </p:nvPicPr>
        <p:blipFill>
          <a:blip r:embed="rId5"/>
          <a:srcRect l="25887" r="25887"/>
          <a:stretch>
            <a:fillRect/>
          </a:stretch>
        </p:blipFill>
        <p:spPr>
          <a:prstGeom prst="rect">
            <a:avLst/>
          </a:prstGeom>
        </p:spPr>
      </p:pic>
      <p:sp>
        <p:nvSpPr>
          <p:cNvPr id="6" name="Google Shape;368;p34">
            <a:extLst>
              <a:ext uri="{FF2B5EF4-FFF2-40B4-BE49-F238E27FC236}">
                <a16:creationId xmlns:a16="http://schemas.microsoft.com/office/drawing/2014/main" id="{16FD88AA-F496-8EB7-FD98-788973EF4BC9}"/>
              </a:ext>
            </a:extLst>
          </p:cNvPr>
          <p:cNvSpPr txBox="1">
            <a:spLocks/>
          </p:cNvSpPr>
          <p:nvPr/>
        </p:nvSpPr>
        <p:spPr>
          <a:xfrm>
            <a:off x="740039" y="123425"/>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2481515590"/>
      </p:ext>
    </p:extLst>
  </p:cSld>
  <p:clrMapOvr>
    <a:masterClrMapping/>
  </p:clrMapOvr>
  <p:extLst>
    <p:ext uri="{6950BFC3-D8DA-4A85-94F7-54DA5524770B}">
      <p188:commentRel xmlns:p188="http://schemas.microsoft.com/office/powerpoint/2018/8/main" r:id="rId3"/>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362708" y="1116685"/>
            <a:ext cx="4230300" cy="779058"/>
          </a:xfrm>
          <a:prstGeom prst="rect">
            <a:avLst/>
          </a:prstGeom>
        </p:spPr>
        <p:txBody>
          <a:bodyPr spcFirstLastPara="1" wrap="square" lIns="91425" tIns="91425" rIns="91425" bIns="91425" anchor="t" anchorCtr="0">
            <a:noAutofit/>
          </a:bodyPr>
          <a:lstStyle/>
          <a:p>
            <a:pPr marL="241300" lvl="0" indent="-215900" algn="l" rtl="0">
              <a:spcBef>
                <a:spcPts val="1600"/>
              </a:spcBef>
              <a:spcAft>
                <a:spcPts val="0"/>
              </a:spcAft>
              <a:buSzPts val="1400"/>
              <a:buChar char="●"/>
            </a:pPr>
            <a:r>
              <a:rPr lang="en-US" dirty="0"/>
              <a:t>Understand the basic business structure and process</a:t>
            </a:r>
          </a:p>
          <a:p>
            <a:pPr marL="241300" lvl="0" indent="-215900" algn="l" rtl="0">
              <a:spcBef>
                <a:spcPts val="1600"/>
              </a:spcBef>
              <a:spcAft>
                <a:spcPts val="0"/>
              </a:spcAft>
              <a:buSzPts val="1400"/>
              <a:buChar char="●"/>
            </a:pPr>
            <a:r>
              <a:rPr lang="en-US" dirty="0"/>
              <a:t>Understand the business value proposition </a:t>
            </a:r>
          </a:p>
          <a:p>
            <a:pPr marL="241300" lvl="0" indent="-215900" algn="l" rtl="0">
              <a:spcBef>
                <a:spcPts val="1600"/>
              </a:spcBef>
              <a:spcAft>
                <a:spcPts val="0"/>
              </a:spcAft>
              <a:buSzPts val="1400"/>
              <a:buChar char="●"/>
            </a:pPr>
            <a:r>
              <a:rPr lang="en-US" dirty="0"/>
              <a:t>Understand, analyse and interpret business requests </a:t>
            </a:r>
          </a:p>
          <a:p>
            <a:pPr marL="241300" lvl="0" indent="-215900" algn="l" rtl="0">
              <a:spcBef>
                <a:spcPts val="1600"/>
              </a:spcBef>
              <a:spcAft>
                <a:spcPts val="0"/>
              </a:spcAft>
              <a:buSzPts val="1400"/>
              <a:buChar char="●"/>
            </a:pPr>
            <a:r>
              <a:rPr lang="en-US" dirty="0"/>
              <a:t>Document and translate business process and requirements </a:t>
            </a:r>
            <a:endParaRPr lang="en-ZA" dirty="0"/>
          </a:p>
        </p:txBody>
      </p:sp>
      <p:sp>
        <p:nvSpPr>
          <p:cNvPr id="450" name="Google Shape;450;p41"/>
          <p:cNvSpPr txBox="1">
            <a:spLocks noGrp="1"/>
          </p:cNvSpPr>
          <p:nvPr>
            <p:ph type="title"/>
          </p:nvPr>
        </p:nvSpPr>
        <p:spPr>
          <a:xfrm>
            <a:off x="4362708" y="312930"/>
            <a:ext cx="4582000" cy="63943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Business Analyst</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75</a:t>
            </a:fld>
            <a:endParaRPr lang="en-US"/>
          </a:p>
        </p:txBody>
      </p:sp>
      <p:pic>
        <p:nvPicPr>
          <p:cNvPr id="8" name="Picture Placeholder 7">
            <a:extLst>
              <a:ext uri="{FF2B5EF4-FFF2-40B4-BE49-F238E27FC236}">
                <a16:creationId xmlns:a16="http://schemas.microsoft.com/office/drawing/2014/main" id="{269EB14F-D040-3C62-77E4-62741CA6FF39}"/>
              </a:ext>
            </a:extLst>
          </p:cNvPr>
          <p:cNvPicPr>
            <a:picLocks noGrp="1" noChangeAspect="1"/>
          </p:cNvPicPr>
          <p:nvPr>
            <p:ph type="pic" idx="2"/>
          </p:nvPr>
        </p:nvPicPr>
        <p:blipFill>
          <a:blip r:embed="rId4"/>
          <a:srcRect l="25887" r="25887"/>
          <a:stretch>
            <a:fillRect/>
          </a:stretch>
        </p:blipFill>
        <p:spPr>
          <a:prstGeom prst="rect">
            <a:avLst/>
          </a:prstGeom>
        </p:spPr>
      </p:pic>
      <p:sp>
        <p:nvSpPr>
          <p:cNvPr id="6" name="Google Shape;368;p34">
            <a:extLst>
              <a:ext uri="{FF2B5EF4-FFF2-40B4-BE49-F238E27FC236}">
                <a16:creationId xmlns:a16="http://schemas.microsoft.com/office/drawing/2014/main" id="{16FD88AA-F496-8EB7-FD98-788973EF4BC9}"/>
              </a:ext>
            </a:extLst>
          </p:cNvPr>
          <p:cNvSpPr txBox="1">
            <a:spLocks/>
          </p:cNvSpPr>
          <p:nvPr/>
        </p:nvSpPr>
        <p:spPr>
          <a:xfrm>
            <a:off x="740039" y="123425"/>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3204174051"/>
      </p:ext>
    </p:extLst>
  </p:cSld>
  <p:clrMapOvr>
    <a:masterClrMapping/>
  </p:clrMapOvr>
  <p:extLst>
    <p:ext uri="{6950BFC3-D8DA-4A85-94F7-54DA5524770B}">
      <p188:commentRel xmlns:p188="http://schemas.microsoft.com/office/powerpoint/2018/8/main" r:id="rId3"/>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247417" y="1173720"/>
            <a:ext cx="4230300" cy="890147"/>
          </a:xfrm>
          <a:prstGeom prst="rect">
            <a:avLst/>
          </a:prstGeom>
        </p:spPr>
        <p:txBody>
          <a:bodyPr spcFirstLastPara="1" wrap="square" lIns="91425" tIns="91425" rIns="91425" bIns="91425" anchor="t" anchorCtr="0">
            <a:noAutofit/>
          </a:bodyPr>
          <a:lstStyle/>
          <a:p>
            <a:pPr marL="241300" lvl="0" indent="-215900" algn="l" rtl="0">
              <a:spcBef>
                <a:spcPts val="1600"/>
              </a:spcBef>
              <a:spcAft>
                <a:spcPts val="0"/>
              </a:spcAft>
              <a:buSzPts val="1400"/>
              <a:buChar char="●"/>
            </a:pPr>
            <a:r>
              <a:rPr lang="en-ZA" dirty="0"/>
              <a:t>Ensure best possible user experience </a:t>
            </a:r>
          </a:p>
        </p:txBody>
      </p:sp>
      <p:sp>
        <p:nvSpPr>
          <p:cNvPr id="450" name="Google Shape;450;p41"/>
          <p:cNvSpPr txBox="1">
            <a:spLocks noGrp="1"/>
          </p:cNvSpPr>
          <p:nvPr>
            <p:ph type="title"/>
          </p:nvPr>
        </p:nvSpPr>
        <p:spPr>
          <a:xfrm>
            <a:off x="4362708" y="405332"/>
            <a:ext cx="4230300" cy="7683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UX Specialist </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76</a:t>
            </a:fld>
            <a:endParaRPr lang="en-US"/>
          </a:p>
        </p:txBody>
      </p:sp>
      <p:pic>
        <p:nvPicPr>
          <p:cNvPr id="3" name="Picture 2">
            <a:extLst>
              <a:ext uri="{FF2B5EF4-FFF2-40B4-BE49-F238E27FC236}">
                <a16:creationId xmlns:a16="http://schemas.microsoft.com/office/drawing/2014/main" id="{2CDD203A-FF80-D83D-631D-BD564D3488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901" y="2063867"/>
            <a:ext cx="4369853" cy="1946475"/>
          </a:xfrm>
          <a:prstGeom prst="rect">
            <a:avLst/>
          </a:prstGeom>
        </p:spPr>
      </p:pic>
      <p:pic>
        <p:nvPicPr>
          <p:cNvPr id="7" name="Picture Placeholder 6">
            <a:extLst>
              <a:ext uri="{FF2B5EF4-FFF2-40B4-BE49-F238E27FC236}">
                <a16:creationId xmlns:a16="http://schemas.microsoft.com/office/drawing/2014/main" id="{DBDCC363-9467-1110-408D-3FF5885983D4}"/>
              </a:ext>
            </a:extLst>
          </p:cNvPr>
          <p:cNvPicPr>
            <a:picLocks noGrp="1" noChangeAspect="1"/>
          </p:cNvPicPr>
          <p:nvPr>
            <p:ph type="pic" idx="2"/>
          </p:nvPr>
        </p:nvPicPr>
        <p:blipFill>
          <a:blip r:embed="rId5"/>
          <a:srcRect l="25887" r="25887"/>
          <a:stretch>
            <a:fillRect/>
          </a:stretch>
        </p:blipFill>
        <p:spPr>
          <a:prstGeom prst="rect">
            <a:avLst/>
          </a:prstGeom>
        </p:spPr>
      </p:pic>
      <p:sp>
        <p:nvSpPr>
          <p:cNvPr id="5" name="Google Shape;368;p34">
            <a:extLst>
              <a:ext uri="{FF2B5EF4-FFF2-40B4-BE49-F238E27FC236}">
                <a16:creationId xmlns:a16="http://schemas.microsoft.com/office/drawing/2014/main" id="{3A7C3874-408E-7690-389A-BCD0C70D76AD}"/>
              </a:ext>
            </a:extLst>
          </p:cNvPr>
          <p:cNvSpPr txBox="1">
            <a:spLocks/>
          </p:cNvSpPr>
          <p:nvPr/>
        </p:nvSpPr>
        <p:spPr>
          <a:xfrm>
            <a:off x="740039" y="154691"/>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2992529240"/>
      </p:ext>
    </p:extLst>
  </p:cSld>
  <p:clrMapOvr>
    <a:masterClrMapping/>
  </p:clrMapOvr>
  <p:extLst>
    <p:ext uri="{6950BFC3-D8DA-4A85-94F7-54DA5524770B}">
      <p188:commentRel xmlns:p188="http://schemas.microsoft.com/office/powerpoint/2018/8/main" r:id="rId3"/>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149963" y="1572304"/>
            <a:ext cx="4230300" cy="890147"/>
          </a:xfrm>
          <a:prstGeom prst="rect">
            <a:avLst/>
          </a:prstGeom>
        </p:spPr>
        <p:txBody>
          <a:bodyPr spcFirstLastPara="1" wrap="square" lIns="91425" tIns="91425" rIns="91425" bIns="91425" anchor="t" anchorCtr="0">
            <a:noAutofit/>
          </a:bodyPr>
          <a:lstStyle/>
          <a:p>
            <a:pPr marL="241300" lvl="0" indent="-215900" algn="l" rtl="0">
              <a:spcBef>
                <a:spcPts val="1600"/>
              </a:spcBef>
              <a:spcAft>
                <a:spcPts val="0"/>
              </a:spcAft>
              <a:buSzPts val="1400"/>
              <a:buChar char="●"/>
            </a:pPr>
            <a:r>
              <a:rPr lang="en-US" dirty="0"/>
              <a:t>Customer research </a:t>
            </a:r>
          </a:p>
          <a:p>
            <a:pPr marL="241300" lvl="0" indent="-215900" algn="l" rtl="0">
              <a:spcBef>
                <a:spcPts val="1600"/>
              </a:spcBef>
              <a:spcAft>
                <a:spcPts val="0"/>
              </a:spcAft>
              <a:buSzPts val="1400"/>
              <a:buChar char="●"/>
            </a:pPr>
            <a:r>
              <a:rPr lang="en-US" dirty="0"/>
              <a:t>Identify customer needs and pain points </a:t>
            </a:r>
          </a:p>
          <a:p>
            <a:pPr marL="241300" lvl="0" indent="-215900" algn="l" rtl="0">
              <a:spcBef>
                <a:spcPts val="1600"/>
              </a:spcBef>
              <a:spcAft>
                <a:spcPts val="0"/>
              </a:spcAft>
              <a:buSzPts val="1400"/>
              <a:buChar char="●"/>
            </a:pPr>
            <a:r>
              <a:rPr lang="en-US" dirty="0"/>
              <a:t>Prototype and wireframing </a:t>
            </a:r>
          </a:p>
          <a:p>
            <a:pPr marL="241300" lvl="0" indent="-215900" algn="l" rtl="0">
              <a:spcBef>
                <a:spcPts val="1600"/>
              </a:spcBef>
              <a:spcAft>
                <a:spcPts val="0"/>
              </a:spcAft>
              <a:buSzPts val="1400"/>
              <a:buChar char="●"/>
            </a:pPr>
            <a:r>
              <a:rPr lang="en-US" dirty="0"/>
              <a:t>Manage usability of software</a:t>
            </a:r>
            <a:endParaRPr lang="en-ZA" dirty="0"/>
          </a:p>
        </p:txBody>
      </p:sp>
      <p:sp>
        <p:nvSpPr>
          <p:cNvPr id="450" name="Google Shape;450;p41"/>
          <p:cNvSpPr txBox="1">
            <a:spLocks noGrp="1"/>
          </p:cNvSpPr>
          <p:nvPr>
            <p:ph type="title"/>
          </p:nvPr>
        </p:nvSpPr>
        <p:spPr>
          <a:xfrm>
            <a:off x="4362708" y="405332"/>
            <a:ext cx="4230300" cy="7683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UX Specialist </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77</a:t>
            </a:fld>
            <a:endParaRPr lang="en-US"/>
          </a:p>
        </p:txBody>
      </p:sp>
      <p:pic>
        <p:nvPicPr>
          <p:cNvPr id="7" name="Picture Placeholder 6">
            <a:extLst>
              <a:ext uri="{FF2B5EF4-FFF2-40B4-BE49-F238E27FC236}">
                <a16:creationId xmlns:a16="http://schemas.microsoft.com/office/drawing/2014/main" id="{DBDCC363-9467-1110-408D-3FF5885983D4}"/>
              </a:ext>
            </a:extLst>
          </p:cNvPr>
          <p:cNvPicPr>
            <a:picLocks noGrp="1" noChangeAspect="1"/>
          </p:cNvPicPr>
          <p:nvPr>
            <p:ph type="pic" idx="2"/>
          </p:nvPr>
        </p:nvPicPr>
        <p:blipFill>
          <a:blip r:embed="rId4"/>
          <a:srcRect l="25887" r="25887"/>
          <a:stretch>
            <a:fillRect/>
          </a:stretch>
        </p:blipFill>
        <p:spPr>
          <a:prstGeom prst="rect">
            <a:avLst/>
          </a:prstGeom>
        </p:spPr>
      </p:pic>
      <p:sp>
        <p:nvSpPr>
          <p:cNvPr id="5" name="Google Shape;368;p34">
            <a:extLst>
              <a:ext uri="{FF2B5EF4-FFF2-40B4-BE49-F238E27FC236}">
                <a16:creationId xmlns:a16="http://schemas.microsoft.com/office/drawing/2014/main" id="{3A7C3874-408E-7690-389A-BCD0C70D76AD}"/>
              </a:ext>
            </a:extLst>
          </p:cNvPr>
          <p:cNvSpPr txBox="1">
            <a:spLocks/>
          </p:cNvSpPr>
          <p:nvPr/>
        </p:nvSpPr>
        <p:spPr>
          <a:xfrm>
            <a:off x="740039" y="154691"/>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3861717941"/>
      </p:ext>
    </p:extLst>
  </p:cSld>
  <p:clrMapOvr>
    <a:masterClrMapping/>
  </p:clrMapOvr>
  <p:extLst>
    <p:ext uri="{6950BFC3-D8DA-4A85-94F7-54DA5524770B}">
      <p188:commentRel xmlns:p188="http://schemas.microsoft.com/office/powerpoint/2018/8/main" r:id="rId3"/>
    </p:ext>
  </p:extLs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149963" y="1005555"/>
            <a:ext cx="4230300" cy="890147"/>
          </a:xfrm>
          <a:prstGeom prst="rect">
            <a:avLst/>
          </a:prstGeom>
        </p:spPr>
        <p:txBody>
          <a:bodyPr spcFirstLastPara="1" wrap="square" lIns="91425" tIns="91425" rIns="91425" bIns="91425" anchor="t" anchorCtr="0">
            <a:noAutofit/>
          </a:bodyPr>
          <a:lstStyle/>
          <a:p>
            <a:pPr marL="241300" lvl="0" indent="-215900" algn="l" rtl="0">
              <a:spcBef>
                <a:spcPts val="1600"/>
              </a:spcBef>
              <a:spcAft>
                <a:spcPts val="0"/>
              </a:spcAft>
              <a:buSzPts val="1400"/>
              <a:buChar char="●"/>
            </a:pPr>
            <a:r>
              <a:rPr lang="en-ZA" dirty="0"/>
              <a:t>Individuals who build the required product/features</a:t>
            </a:r>
          </a:p>
        </p:txBody>
      </p:sp>
      <p:sp>
        <p:nvSpPr>
          <p:cNvPr id="450" name="Google Shape;450;p41"/>
          <p:cNvSpPr txBox="1">
            <a:spLocks noGrp="1"/>
          </p:cNvSpPr>
          <p:nvPr>
            <p:ph type="title"/>
          </p:nvPr>
        </p:nvSpPr>
        <p:spPr>
          <a:xfrm>
            <a:off x="4362708" y="405332"/>
            <a:ext cx="4230300" cy="7683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Developers</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78</a:t>
            </a:fld>
            <a:endParaRPr lang="en-US"/>
          </a:p>
        </p:txBody>
      </p:sp>
      <p:pic>
        <p:nvPicPr>
          <p:cNvPr id="2050" name="Picture 2" descr="Secure Developer Workstations Without Slowing Them Down">
            <a:extLst>
              <a:ext uri="{FF2B5EF4-FFF2-40B4-BE49-F238E27FC236}">
                <a16:creationId xmlns:a16="http://schemas.microsoft.com/office/drawing/2014/main" id="{6B464DC7-9F95-9478-6B47-4382050AF6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5823" y="1979681"/>
            <a:ext cx="4260166" cy="24214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Placeholder 6">
            <a:extLst>
              <a:ext uri="{FF2B5EF4-FFF2-40B4-BE49-F238E27FC236}">
                <a16:creationId xmlns:a16="http://schemas.microsoft.com/office/drawing/2014/main" id="{49E49530-02C6-D224-2ED7-4D14D9A3F90A}"/>
              </a:ext>
            </a:extLst>
          </p:cNvPr>
          <p:cNvPicPr>
            <a:picLocks noGrp="1" noChangeAspect="1"/>
          </p:cNvPicPr>
          <p:nvPr>
            <p:ph type="pic" idx="2"/>
          </p:nvPr>
        </p:nvPicPr>
        <p:blipFill>
          <a:blip r:embed="rId5"/>
          <a:srcRect l="25887" r="25887"/>
          <a:stretch>
            <a:fillRect/>
          </a:stretch>
        </p:blipFill>
        <p:spPr>
          <a:prstGeom prst="rect">
            <a:avLst/>
          </a:prstGeom>
        </p:spPr>
      </p:pic>
      <p:sp>
        <p:nvSpPr>
          <p:cNvPr id="3" name="Google Shape;368;p34">
            <a:extLst>
              <a:ext uri="{FF2B5EF4-FFF2-40B4-BE49-F238E27FC236}">
                <a16:creationId xmlns:a16="http://schemas.microsoft.com/office/drawing/2014/main" id="{92DA4210-5BB5-80D7-9488-0433E5360690}"/>
              </a:ext>
            </a:extLst>
          </p:cNvPr>
          <p:cNvSpPr txBox="1">
            <a:spLocks/>
          </p:cNvSpPr>
          <p:nvPr/>
        </p:nvSpPr>
        <p:spPr>
          <a:xfrm>
            <a:off x="740039" y="123424"/>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2793500469"/>
      </p:ext>
    </p:extLst>
  </p:cSld>
  <p:clrMapOvr>
    <a:masterClrMapping/>
  </p:clrMapOvr>
  <p:extLst>
    <p:ext uri="{6950BFC3-D8DA-4A85-94F7-54DA5524770B}">
      <p188:commentRel xmlns:p188="http://schemas.microsoft.com/office/powerpoint/2018/8/main" r:id="rId3"/>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149963" y="1209243"/>
            <a:ext cx="4443045" cy="1362507"/>
          </a:xfrm>
          <a:prstGeom prst="rect">
            <a:avLst/>
          </a:prstGeom>
        </p:spPr>
        <p:txBody>
          <a:bodyPr spcFirstLastPara="1" wrap="square" lIns="91425" tIns="91425" rIns="91425" bIns="91425" anchor="t" anchorCtr="0">
            <a:noAutofit/>
          </a:bodyPr>
          <a:lstStyle/>
          <a:p>
            <a:pPr marL="241300" lvl="0" indent="-215900" algn="l" rtl="0">
              <a:spcBef>
                <a:spcPts val="1600"/>
              </a:spcBef>
              <a:spcAft>
                <a:spcPts val="0"/>
              </a:spcAft>
              <a:buSzPts val="1400"/>
              <a:buChar char="●"/>
            </a:pPr>
            <a:r>
              <a:rPr lang="en-US" dirty="0"/>
              <a:t>Building the product based on requirements given </a:t>
            </a:r>
          </a:p>
          <a:p>
            <a:pPr marL="241300" lvl="0" indent="-215900" algn="l" rtl="0">
              <a:spcBef>
                <a:spcPts val="1600"/>
              </a:spcBef>
              <a:spcAft>
                <a:spcPts val="0"/>
              </a:spcAft>
              <a:buSzPts val="1400"/>
              <a:buChar char="●"/>
            </a:pPr>
            <a:r>
              <a:rPr lang="en-US" dirty="0"/>
              <a:t>Choosing programming languages </a:t>
            </a:r>
          </a:p>
          <a:p>
            <a:pPr marL="241300" lvl="0" indent="-215900" algn="l" rtl="0">
              <a:spcBef>
                <a:spcPts val="1600"/>
              </a:spcBef>
              <a:spcAft>
                <a:spcPts val="0"/>
              </a:spcAft>
              <a:buSzPts val="1400"/>
              <a:buChar char="●"/>
            </a:pPr>
            <a:r>
              <a:rPr lang="en-US" dirty="0"/>
              <a:t>Estimating the work given </a:t>
            </a:r>
          </a:p>
          <a:p>
            <a:pPr marL="241300" lvl="0" indent="-215900" algn="l" rtl="0">
              <a:spcBef>
                <a:spcPts val="1600"/>
              </a:spcBef>
              <a:spcAft>
                <a:spcPts val="0"/>
              </a:spcAft>
              <a:buSzPts val="1400"/>
              <a:buChar char="●"/>
            </a:pPr>
            <a:r>
              <a:rPr lang="en-US" dirty="0"/>
              <a:t>Fixing defects from testing </a:t>
            </a:r>
          </a:p>
        </p:txBody>
      </p:sp>
      <p:sp>
        <p:nvSpPr>
          <p:cNvPr id="450" name="Google Shape;450;p41"/>
          <p:cNvSpPr txBox="1">
            <a:spLocks noGrp="1"/>
          </p:cNvSpPr>
          <p:nvPr>
            <p:ph type="title"/>
          </p:nvPr>
        </p:nvSpPr>
        <p:spPr>
          <a:xfrm>
            <a:off x="4362708" y="405332"/>
            <a:ext cx="4230300" cy="7683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Developers</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79</a:t>
            </a:fld>
            <a:endParaRPr lang="en-US"/>
          </a:p>
        </p:txBody>
      </p:sp>
      <p:pic>
        <p:nvPicPr>
          <p:cNvPr id="7" name="Picture Placeholder 6">
            <a:extLst>
              <a:ext uri="{FF2B5EF4-FFF2-40B4-BE49-F238E27FC236}">
                <a16:creationId xmlns:a16="http://schemas.microsoft.com/office/drawing/2014/main" id="{49E49530-02C6-D224-2ED7-4D14D9A3F90A}"/>
              </a:ext>
            </a:extLst>
          </p:cNvPr>
          <p:cNvPicPr>
            <a:picLocks noGrp="1" noChangeAspect="1"/>
          </p:cNvPicPr>
          <p:nvPr>
            <p:ph type="pic" idx="2"/>
          </p:nvPr>
        </p:nvPicPr>
        <p:blipFill>
          <a:blip r:embed="rId4"/>
          <a:srcRect l="25887" r="25887"/>
          <a:stretch>
            <a:fillRect/>
          </a:stretch>
        </p:blipFill>
        <p:spPr>
          <a:prstGeom prst="rect">
            <a:avLst/>
          </a:prstGeom>
        </p:spPr>
      </p:pic>
      <p:sp>
        <p:nvSpPr>
          <p:cNvPr id="3" name="Google Shape;368;p34">
            <a:extLst>
              <a:ext uri="{FF2B5EF4-FFF2-40B4-BE49-F238E27FC236}">
                <a16:creationId xmlns:a16="http://schemas.microsoft.com/office/drawing/2014/main" id="{92DA4210-5BB5-80D7-9488-0433E5360690}"/>
              </a:ext>
            </a:extLst>
          </p:cNvPr>
          <p:cNvSpPr txBox="1">
            <a:spLocks/>
          </p:cNvSpPr>
          <p:nvPr/>
        </p:nvSpPr>
        <p:spPr>
          <a:xfrm>
            <a:off x="740039" y="123424"/>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2523849358"/>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201399" y="2230164"/>
            <a:ext cx="4391609" cy="1599941"/>
          </a:xfrm>
          <a:prstGeom prst="rect">
            <a:avLst/>
          </a:prstGeom>
        </p:spPr>
        <p:txBody>
          <a:bodyPr spcFirstLastPara="1" wrap="square" lIns="91425" tIns="91425" rIns="91425" bIns="91425" anchor="t" anchorCtr="0">
            <a:noAutofit/>
          </a:bodyPr>
          <a:lstStyle/>
          <a:p>
            <a:pPr marL="241300" indent="-215900"/>
            <a:r>
              <a:rPr lang="en-US" sz="1400" dirty="0"/>
              <a:t>Software development – computer science activities dedicated to creating, designing, deploying and supporting software.</a:t>
            </a:r>
          </a:p>
          <a:p>
            <a:pPr marL="241300" indent="-215900"/>
            <a:r>
              <a:rPr lang="en-US" sz="1400" dirty="0"/>
              <a:t>Software – set of instructions or programs that tell a computer what to do. </a:t>
            </a:r>
            <a:endParaRPr lang="en-ZA" dirty="0"/>
          </a:p>
          <a:p>
            <a:pPr marL="25400" indent="0">
              <a:buNone/>
            </a:pPr>
            <a:endParaRPr dirty="0"/>
          </a:p>
        </p:txBody>
      </p:sp>
      <p:sp>
        <p:nvSpPr>
          <p:cNvPr id="450" name="Google Shape;450;p41"/>
          <p:cNvSpPr txBox="1">
            <a:spLocks noGrp="1"/>
          </p:cNvSpPr>
          <p:nvPr>
            <p:ph type="title"/>
          </p:nvPr>
        </p:nvSpPr>
        <p:spPr>
          <a:xfrm>
            <a:off x="4149963" y="635075"/>
            <a:ext cx="4728322" cy="125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2"/>
                </a:solidFill>
              </a:rPr>
              <a:t>What Is Software Development?</a:t>
            </a:r>
            <a:endParaRPr dirty="0"/>
          </a:p>
        </p:txBody>
      </p:sp>
      <p:sp>
        <p:nvSpPr>
          <p:cNvPr id="2" name="Slide Number Placeholder 1">
            <a:extLst>
              <a:ext uri="{FF2B5EF4-FFF2-40B4-BE49-F238E27FC236}">
                <a16:creationId xmlns:a16="http://schemas.microsoft.com/office/drawing/2014/main" id="{492594EE-495D-03C5-A7D9-93D47BBB2BCB}"/>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8</a:t>
            </a:fld>
            <a:endParaRPr lang="en-US"/>
          </a:p>
        </p:txBody>
      </p:sp>
      <p:sp>
        <p:nvSpPr>
          <p:cNvPr id="4" name="Google Shape;368;p34">
            <a:extLst>
              <a:ext uri="{FF2B5EF4-FFF2-40B4-BE49-F238E27FC236}">
                <a16:creationId xmlns:a16="http://schemas.microsoft.com/office/drawing/2014/main" id="{C347E52B-862D-11DE-2B77-04F84CC16517}"/>
              </a:ext>
            </a:extLst>
          </p:cNvPr>
          <p:cNvSpPr txBox="1">
            <a:spLocks/>
          </p:cNvSpPr>
          <p:nvPr/>
        </p:nvSpPr>
        <p:spPr>
          <a:xfrm>
            <a:off x="928058" y="211033"/>
            <a:ext cx="2276988"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What Is Software Development? </a:t>
            </a:r>
          </a:p>
        </p:txBody>
      </p:sp>
      <p:pic>
        <p:nvPicPr>
          <p:cNvPr id="14" name="Picture Placeholder 13">
            <a:extLst>
              <a:ext uri="{FF2B5EF4-FFF2-40B4-BE49-F238E27FC236}">
                <a16:creationId xmlns:a16="http://schemas.microsoft.com/office/drawing/2014/main" id="{80E0FA57-0475-CB4A-EDBB-3B2A879145CA}"/>
              </a:ext>
            </a:extLst>
          </p:cNvPr>
          <p:cNvPicPr>
            <a:picLocks noGrp="1" noChangeAspect="1"/>
          </p:cNvPicPr>
          <p:nvPr>
            <p:ph type="pic" idx="2"/>
          </p:nvPr>
        </p:nvPicPr>
        <p:blipFill>
          <a:blip r:embed="rId3"/>
          <a:srcRect l="28315" r="28315"/>
          <a:stretch>
            <a:fillRect/>
          </a:stretch>
        </p:blipFill>
        <p:spPr>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41"/>
          <p:cNvSpPr txBox="1">
            <a:spLocks noGrp="1"/>
          </p:cNvSpPr>
          <p:nvPr>
            <p:ph type="title"/>
          </p:nvPr>
        </p:nvSpPr>
        <p:spPr>
          <a:xfrm>
            <a:off x="4011169" y="278897"/>
            <a:ext cx="4720632" cy="8606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different roles</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80</a:t>
            </a:fld>
            <a:endParaRPr lang="en-US"/>
          </a:p>
        </p:txBody>
      </p:sp>
      <p:sp>
        <p:nvSpPr>
          <p:cNvPr id="3" name="Google Shape;368;p34">
            <a:extLst>
              <a:ext uri="{FF2B5EF4-FFF2-40B4-BE49-F238E27FC236}">
                <a16:creationId xmlns:a16="http://schemas.microsoft.com/office/drawing/2014/main" id="{92DA4210-5BB5-80D7-9488-0433E5360690}"/>
              </a:ext>
            </a:extLst>
          </p:cNvPr>
          <p:cNvSpPr txBox="1">
            <a:spLocks/>
          </p:cNvSpPr>
          <p:nvPr/>
        </p:nvSpPr>
        <p:spPr>
          <a:xfrm>
            <a:off x="740039" y="123424"/>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pic>
        <p:nvPicPr>
          <p:cNvPr id="6" name="Picture Placeholder 5">
            <a:extLst>
              <a:ext uri="{FF2B5EF4-FFF2-40B4-BE49-F238E27FC236}">
                <a16:creationId xmlns:a16="http://schemas.microsoft.com/office/drawing/2014/main" id="{5C677B10-89E2-A936-E3DF-9FEB9E899419}"/>
              </a:ext>
            </a:extLst>
          </p:cNvPr>
          <p:cNvPicPr>
            <a:picLocks noGrp="1" noChangeAspect="1"/>
          </p:cNvPicPr>
          <p:nvPr>
            <p:ph type="pic" idx="2"/>
          </p:nvPr>
        </p:nvPicPr>
        <p:blipFill>
          <a:blip r:embed="rId4"/>
          <a:srcRect l="716" r="716"/>
          <a:stretch>
            <a:fillRect/>
          </a:stretch>
        </p:blipFill>
        <p:spPr>
          <a:prstGeom prst="rect">
            <a:avLst/>
          </a:prstGeom>
        </p:spPr>
      </p:pic>
      <p:sp>
        <p:nvSpPr>
          <p:cNvPr id="9" name="Text Placeholder 8">
            <a:extLst>
              <a:ext uri="{FF2B5EF4-FFF2-40B4-BE49-F238E27FC236}">
                <a16:creationId xmlns:a16="http://schemas.microsoft.com/office/drawing/2014/main" id="{8B9A666C-4BD3-1970-DE7A-C22FE14E034A}"/>
              </a:ext>
            </a:extLst>
          </p:cNvPr>
          <p:cNvSpPr>
            <a:spLocks noGrp="1"/>
          </p:cNvSpPr>
          <p:nvPr>
            <p:ph type="body" idx="1"/>
          </p:nvPr>
        </p:nvSpPr>
        <p:spPr>
          <a:xfrm>
            <a:off x="3689799" y="1314092"/>
            <a:ext cx="5206072" cy="2929667"/>
          </a:xfrm>
        </p:spPr>
        <p:txBody>
          <a:bodyPr/>
          <a:lstStyle/>
          <a:p>
            <a:r>
              <a:rPr lang="en-ZA" sz="1400" dirty="0"/>
              <a:t>Programmers, or coders</a:t>
            </a:r>
          </a:p>
          <a:p>
            <a:pPr lvl="1"/>
            <a:r>
              <a:rPr lang="en-US" sz="1400" dirty="0"/>
              <a:t>Write source code to program computers for specific tasks </a:t>
            </a:r>
          </a:p>
          <a:p>
            <a:r>
              <a:rPr lang="en-ZA" sz="1400" dirty="0"/>
              <a:t>Software engineers</a:t>
            </a:r>
          </a:p>
          <a:p>
            <a:pPr lvl="1"/>
            <a:r>
              <a:rPr lang="en-US" sz="1400" dirty="0"/>
              <a:t>Apply engineering principals to build software and systems to solve problems</a:t>
            </a:r>
          </a:p>
          <a:p>
            <a:endParaRPr lang="en-ZA" dirty="0"/>
          </a:p>
          <a:p>
            <a:r>
              <a:rPr lang="en-ZA" sz="1400" dirty="0"/>
              <a:t>Software Developers</a:t>
            </a:r>
          </a:p>
          <a:p>
            <a:pPr lvl="1"/>
            <a:r>
              <a:rPr lang="en-US" sz="1400" dirty="0"/>
              <a:t>Implements software development through a coding language and employs testing and maintenance of software</a:t>
            </a:r>
          </a:p>
          <a:p>
            <a:pPr lvl="1"/>
            <a:endParaRPr lang="en-ZA" dirty="0"/>
          </a:p>
        </p:txBody>
      </p:sp>
    </p:spTree>
    <p:extLst>
      <p:ext uri="{BB962C8B-B14F-4D97-AF65-F5344CB8AC3E}">
        <p14:creationId xmlns:p14="http://schemas.microsoft.com/office/powerpoint/2010/main" val="1208164361"/>
      </p:ext>
    </p:extLst>
  </p:cSld>
  <p:clrMapOvr>
    <a:masterClrMapping/>
  </p:clrMapOvr>
  <p:extLst>
    <p:ext uri="{6950BFC3-D8DA-4A85-94F7-54DA5524770B}">
      <p188:commentRel xmlns:p188="http://schemas.microsoft.com/office/powerpoint/2018/8/main" r:id="rId3"/>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247417" y="1173720"/>
            <a:ext cx="4230300" cy="890147"/>
          </a:xfrm>
          <a:prstGeom prst="rect">
            <a:avLst/>
          </a:prstGeom>
        </p:spPr>
        <p:txBody>
          <a:bodyPr spcFirstLastPara="1" wrap="square" lIns="91425" tIns="91425" rIns="91425" bIns="91425" anchor="t" anchorCtr="0">
            <a:noAutofit/>
          </a:bodyPr>
          <a:lstStyle/>
          <a:p>
            <a:pPr marL="241300" lvl="0" indent="-215900" algn="l" rtl="0">
              <a:spcBef>
                <a:spcPts val="1600"/>
              </a:spcBef>
              <a:spcAft>
                <a:spcPts val="0"/>
              </a:spcAft>
              <a:buSzPts val="1400"/>
              <a:buChar char="●"/>
            </a:pPr>
            <a:r>
              <a:rPr lang="en-ZA" dirty="0"/>
              <a:t>Responsible for testing the system making sure it works as expected </a:t>
            </a:r>
          </a:p>
        </p:txBody>
      </p:sp>
      <p:sp>
        <p:nvSpPr>
          <p:cNvPr id="450" name="Google Shape;450;p41"/>
          <p:cNvSpPr txBox="1">
            <a:spLocks noGrp="1"/>
          </p:cNvSpPr>
          <p:nvPr>
            <p:ph type="title"/>
          </p:nvPr>
        </p:nvSpPr>
        <p:spPr>
          <a:xfrm>
            <a:off x="4362708" y="405332"/>
            <a:ext cx="4230300" cy="7683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Testers</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81</a:t>
            </a:fld>
            <a:endParaRPr lang="en-US"/>
          </a:p>
        </p:txBody>
      </p:sp>
      <p:pic>
        <p:nvPicPr>
          <p:cNvPr id="3" name="Picture 2">
            <a:extLst>
              <a:ext uri="{FF2B5EF4-FFF2-40B4-BE49-F238E27FC236}">
                <a16:creationId xmlns:a16="http://schemas.microsoft.com/office/drawing/2014/main" id="{CEFF3305-41EB-C1A9-1789-C02BD4F40829}"/>
              </a:ext>
            </a:extLst>
          </p:cNvPr>
          <p:cNvPicPr>
            <a:picLocks noChangeAspect="1"/>
          </p:cNvPicPr>
          <p:nvPr/>
        </p:nvPicPr>
        <p:blipFill rotWithShape="1">
          <a:blip r:embed="rId4">
            <a:extLst>
              <a:ext uri="{28A0092B-C50C-407E-A947-70E740481C1C}">
                <a14:useLocalDpi xmlns:a14="http://schemas.microsoft.com/office/drawing/2010/main" val="0"/>
              </a:ext>
            </a:extLst>
          </a:blip>
          <a:srcRect l="16979" r="12761"/>
          <a:stretch/>
        </p:blipFill>
        <p:spPr>
          <a:xfrm>
            <a:off x="4836942" y="1942108"/>
            <a:ext cx="3274205" cy="2545083"/>
          </a:xfrm>
          <a:prstGeom prst="rect">
            <a:avLst/>
          </a:prstGeom>
        </p:spPr>
      </p:pic>
      <p:pic>
        <p:nvPicPr>
          <p:cNvPr id="7" name="Picture Placeholder 6">
            <a:extLst>
              <a:ext uri="{FF2B5EF4-FFF2-40B4-BE49-F238E27FC236}">
                <a16:creationId xmlns:a16="http://schemas.microsoft.com/office/drawing/2014/main" id="{B3957E0D-9C24-1ECB-9706-C5404C73E28D}"/>
              </a:ext>
            </a:extLst>
          </p:cNvPr>
          <p:cNvPicPr>
            <a:picLocks noGrp="1" noChangeAspect="1"/>
          </p:cNvPicPr>
          <p:nvPr>
            <p:ph type="pic" idx="2"/>
          </p:nvPr>
        </p:nvPicPr>
        <p:blipFill>
          <a:blip r:embed="rId5"/>
          <a:srcRect l="25887" r="25887"/>
          <a:stretch>
            <a:fillRect/>
          </a:stretch>
        </p:blipFill>
        <p:spPr>
          <a:prstGeom prst="rect">
            <a:avLst/>
          </a:prstGeom>
        </p:spPr>
      </p:pic>
      <p:sp>
        <p:nvSpPr>
          <p:cNvPr id="6" name="Google Shape;368;p34">
            <a:extLst>
              <a:ext uri="{FF2B5EF4-FFF2-40B4-BE49-F238E27FC236}">
                <a16:creationId xmlns:a16="http://schemas.microsoft.com/office/drawing/2014/main" id="{A03C9F07-03BA-7E68-3B92-C2F9D1EA442A}"/>
              </a:ext>
            </a:extLst>
          </p:cNvPr>
          <p:cNvSpPr txBox="1">
            <a:spLocks/>
          </p:cNvSpPr>
          <p:nvPr/>
        </p:nvSpPr>
        <p:spPr>
          <a:xfrm>
            <a:off x="740039" y="123424"/>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2207979017"/>
      </p:ext>
    </p:extLst>
  </p:cSld>
  <p:clrMapOvr>
    <a:masterClrMapping/>
  </p:clrMapOvr>
  <p:extLst>
    <p:ext uri="{6950BFC3-D8DA-4A85-94F7-54DA5524770B}">
      <p188:commentRel xmlns:p188="http://schemas.microsoft.com/office/powerpoint/2018/8/main" r:id="rId3"/>
    </p:ext>
  </p:extLs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270863" y="1332510"/>
            <a:ext cx="4230300" cy="890147"/>
          </a:xfrm>
          <a:prstGeom prst="rect">
            <a:avLst/>
          </a:prstGeom>
        </p:spPr>
        <p:txBody>
          <a:bodyPr spcFirstLastPara="1" wrap="square" lIns="91425" tIns="91425" rIns="91425" bIns="91425" anchor="t" anchorCtr="0">
            <a:noAutofit/>
          </a:bodyPr>
          <a:lstStyle/>
          <a:p>
            <a:pPr marL="241300" lvl="0" indent="-215900" algn="l" rtl="0">
              <a:spcBef>
                <a:spcPts val="1600"/>
              </a:spcBef>
              <a:spcAft>
                <a:spcPts val="0"/>
              </a:spcAft>
              <a:buSzPts val="1400"/>
              <a:buChar char="●"/>
            </a:pPr>
            <a:r>
              <a:rPr lang="en-US" dirty="0"/>
              <a:t>Design and execute test cases </a:t>
            </a:r>
          </a:p>
          <a:p>
            <a:pPr marL="241300" lvl="0" indent="-215900" algn="l" rtl="0">
              <a:spcBef>
                <a:spcPts val="1600"/>
              </a:spcBef>
              <a:spcAft>
                <a:spcPts val="0"/>
              </a:spcAft>
              <a:buSzPts val="1400"/>
              <a:buChar char="●"/>
            </a:pPr>
            <a:r>
              <a:rPr lang="en-US" dirty="0"/>
              <a:t>Automate testing </a:t>
            </a:r>
          </a:p>
          <a:p>
            <a:pPr marL="241300" lvl="0" indent="-215900" algn="l" rtl="0">
              <a:spcBef>
                <a:spcPts val="1600"/>
              </a:spcBef>
              <a:spcAft>
                <a:spcPts val="0"/>
              </a:spcAft>
              <a:buSzPts val="1400"/>
              <a:buChar char="●"/>
            </a:pPr>
            <a:r>
              <a:rPr lang="en-US" dirty="0"/>
              <a:t>Verify defects picked up in testing </a:t>
            </a:r>
          </a:p>
          <a:p>
            <a:pPr marL="241300" lvl="0" indent="-215900" algn="l" rtl="0">
              <a:spcBef>
                <a:spcPts val="1600"/>
              </a:spcBef>
              <a:spcAft>
                <a:spcPts val="0"/>
              </a:spcAft>
              <a:buSzPts val="1400"/>
              <a:buChar char="●"/>
            </a:pPr>
            <a:r>
              <a:rPr lang="en-US" dirty="0"/>
              <a:t>Creating and providing feedback on test status, test progress and product quality </a:t>
            </a:r>
            <a:endParaRPr lang="en-ZA" dirty="0"/>
          </a:p>
        </p:txBody>
      </p:sp>
      <p:sp>
        <p:nvSpPr>
          <p:cNvPr id="450" name="Google Shape;450;p41"/>
          <p:cNvSpPr txBox="1">
            <a:spLocks noGrp="1"/>
          </p:cNvSpPr>
          <p:nvPr>
            <p:ph type="title"/>
          </p:nvPr>
        </p:nvSpPr>
        <p:spPr>
          <a:xfrm>
            <a:off x="4362708" y="405332"/>
            <a:ext cx="4230300" cy="7683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Testers</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82</a:t>
            </a:fld>
            <a:endParaRPr lang="en-US"/>
          </a:p>
        </p:txBody>
      </p:sp>
      <p:pic>
        <p:nvPicPr>
          <p:cNvPr id="7" name="Picture Placeholder 6">
            <a:extLst>
              <a:ext uri="{FF2B5EF4-FFF2-40B4-BE49-F238E27FC236}">
                <a16:creationId xmlns:a16="http://schemas.microsoft.com/office/drawing/2014/main" id="{B3957E0D-9C24-1ECB-9706-C5404C73E28D}"/>
              </a:ext>
            </a:extLst>
          </p:cNvPr>
          <p:cNvPicPr>
            <a:picLocks noGrp="1" noChangeAspect="1"/>
          </p:cNvPicPr>
          <p:nvPr>
            <p:ph type="pic" idx="2"/>
          </p:nvPr>
        </p:nvPicPr>
        <p:blipFill>
          <a:blip r:embed="rId4"/>
          <a:srcRect l="25887" r="25887"/>
          <a:stretch>
            <a:fillRect/>
          </a:stretch>
        </p:blipFill>
        <p:spPr>
          <a:prstGeom prst="rect">
            <a:avLst/>
          </a:prstGeom>
        </p:spPr>
      </p:pic>
      <p:sp>
        <p:nvSpPr>
          <p:cNvPr id="6" name="Google Shape;368;p34">
            <a:extLst>
              <a:ext uri="{FF2B5EF4-FFF2-40B4-BE49-F238E27FC236}">
                <a16:creationId xmlns:a16="http://schemas.microsoft.com/office/drawing/2014/main" id="{A03C9F07-03BA-7E68-3B92-C2F9D1EA442A}"/>
              </a:ext>
            </a:extLst>
          </p:cNvPr>
          <p:cNvSpPr txBox="1">
            <a:spLocks/>
          </p:cNvSpPr>
          <p:nvPr/>
        </p:nvSpPr>
        <p:spPr>
          <a:xfrm>
            <a:off x="740039" y="123424"/>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1120504947"/>
      </p:ext>
    </p:extLst>
  </p:cSld>
  <p:clrMapOvr>
    <a:masterClrMapping/>
  </p:clrMapOvr>
  <p:extLst>
    <p:ext uri="{6950BFC3-D8DA-4A85-94F7-54DA5524770B}">
      <p188:commentRel xmlns:p188="http://schemas.microsoft.com/office/powerpoint/2018/8/main" r:id="rId3"/>
    </p:ext>
  </p:extLs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210308" y="959149"/>
            <a:ext cx="4230300" cy="890147"/>
          </a:xfrm>
          <a:prstGeom prst="rect">
            <a:avLst/>
          </a:prstGeom>
        </p:spPr>
        <p:txBody>
          <a:bodyPr spcFirstLastPara="1" wrap="square" lIns="91425" tIns="91425" rIns="91425" bIns="91425" anchor="t" anchorCtr="0">
            <a:noAutofit/>
          </a:bodyPr>
          <a:lstStyle/>
          <a:p>
            <a:pPr marL="241300" lvl="0" indent="-215900" algn="l" rtl="0">
              <a:spcBef>
                <a:spcPts val="1600"/>
              </a:spcBef>
              <a:spcAft>
                <a:spcPts val="0"/>
              </a:spcAft>
              <a:buSzPts val="1400"/>
              <a:buChar char="●"/>
            </a:pPr>
            <a:r>
              <a:rPr lang="en-ZA" dirty="0"/>
              <a:t>Contribute to software maintenance and creation with purpose of making faster updates and writing code that is easy to update and access.</a:t>
            </a:r>
          </a:p>
        </p:txBody>
      </p:sp>
      <p:sp>
        <p:nvSpPr>
          <p:cNvPr id="450" name="Google Shape;450;p41"/>
          <p:cNvSpPr txBox="1">
            <a:spLocks noGrp="1"/>
          </p:cNvSpPr>
          <p:nvPr>
            <p:ph type="title"/>
          </p:nvPr>
        </p:nvSpPr>
        <p:spPr>
          <a:xfrm>
            <a:off x="4362708" y="405332"/>
            <a:ext cx="4230300" cy="7683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DevOps</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83</a:t>
            </a:fld>
            <a:endParaRPr lang="en-US"/>
          </a:p>
        </p:txBody>
      </p:sp>
      <p:pic>
        <p:nvPicPr>
          <p:cNvPr id="3074" name="Picture 2" descr="What is DevOps? | Dynatrace news">
            <a:extLst>
              <a:ext uri="{FF2B5EF4-FFF2-40B4-BE49-F238E27FC236}">
                <a16:creationId xmlns:a16="http://schemas.microsoft.com/office/drawing/2014/main" id="{6A2B16D9-A400-FCDF-442F-77A56F7B5A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203" y="2053125"/>
            <a:ext cx="4230300" cy="23795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441E8D4B-3FD0-C989-B642-0EFB63BA0353}"/>
              </a:ext>
            </a:extLst>
          </p:cNvPr>
          <p:cNvPicPr>
            <a:picLocks noGrp="1" noChangeAspect="1"/>
          </p:cNvPicPr>
          <p:nvPr>
            <p:ph type="pic" idx="2"/>
          </p:nvPr>
        </p:nvPicPr>
        <p:blipFill>
          <a:blip r:embed="rId5"/>
          <a:srcRect l="611" r="611"/>
          <a:stretch>
            <a:fillRect/>
          </a:stretch>
        </p:blipFill>
        <p:spPr>
          <a:prstGeom prst="rect">
            <a:avLst/>
          </a:prstGeom>
        </p:spPr>
      </p:pic>
      <p:sp>
        <p:nvSpPr>
          <p:cNvPr id="5" name="Google Shape;368;p34">
            <a:extLst>
              <a:ext uri="{FF2B5EF4-FFF2-40B4-BE49-F238E27FC236}">
                <a16:creationId xmlns:a16="http://schemas.microsoft.com/office/drawing/2014/main" id="{B832C505-7745-BEC3-97DB-EB1915B45FE5}"/>
              </a:ext>
            </a:extLst>
          </p:cNvPr>
          <p:cNvSpPr txBox="1">
            <a:spLocks/>
          </p:cNvSpPr>
          <p:nvPr/>
        </p:nvSpPr>
        <p:spPr>
          <a:xfrm>
            <a:off x="740039" y="10558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1464393267"/>
      </p:ext>
    </p:extLst>
  </p:cSld>
  <p:clrMapOvr>
    <a:masterClrMapping/>
  </p:clrMapOvr>
  <p:extLst>
    <p:ext uri="{6950BFC3-D8DA-4A85-94F7-54DA5524770B}">
      <p188:commentRel xmlns:p188="http://schemas.microsoft.com/office/powerpoint/2018/8/main" r:id="rId3"/>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149963" y="1332510"/>
            <a:ext cx="4230300" cy="890147"/>
          </a:xfrm>
          <a:prstGeom prst="rect">
            <a:avLst/>
          </a:prstGeom>
        </p:spPr>
        <p:txBody>
          <a:bodyPr spcFirstLastPara="1" wrap="square" lIns="91425" tIns="91425" rIns="91425" bIns="91425" anchor="t" anchorCtr="0">
            <a:noAutofit/>
          </a:bodyPr>
          <a:lstStyle/>
          <a:p>
            <a:pPr marL="241300" lvl="0" indent="-215900" algn="l" rtl="0">
              <a:spcBef>
                <a:spcPts val="1600"/>
              </a:spcBef>
              <a:spcAft>
                <a:spcPts val="0"/>
              </a:spcAft>
              <a:buSzPts val="1400"/>
              <a:buChar char="●"/>
            </a:pPr>
            <a:r>
              <a:rPr lang="en-ZA" dirty="0"/>
              <a:t>Manages software release</a:t>
            </a:r>
          </a:p>
          <a:p>
            <a:pPr marL="241300" lvl="0" indent="-215900" algn="l" rtl="0">
              <a:spcBef>
                <a:spcPts val="1600"/>
              </a:spcBef>
              <a:spcAft>
                <a:spcPts val="0"/>
              </a:spcAft>
              <a:buSzPts val="1400"/>
              <a:buChar char="●"/>
            </a:pPr>
            <a:r>
              <a:rPr lang="en-ZA" dirty="0"/>
              <a:t>Application and infrastructure planning </a:t>
            </a:r>
          </a:p>
          <a:p>
            <a:pPr marL="241300" lvl="0" indent="-215900" algn="l" rtl="0">
              <a:spcBef>
                <a:spcPts val="1600"/>
              </a:spcBef>
              <a:spcAft>
                <a:spcPts val="0"/>
              </a:spcAft>
              <a:buSzPts val="1400"/>
              <a:buChar char="●"/>
            </a:pPr>
            <a:r>
              <a:rPr lang="en-ZA" dirty="0"/>
              <a:t>Monitor the software </a:t>
            </a:r>
          </a:p>
          <a:p>
            <a:pPr marL="241300" lvl="0" indent="-215900" algn="l" rtl="0">
              <a:spcBef>
                <a:spcPts val="1600"/>
              </a:spcBef>
              <a:spcAft>
                <a:spcPts val="0"/>
              </a:spcAft>
              <a:buSzPts val="1400"/>
              <a:buChar char="●"/>
            </a:pPr>
            <a:r>
              <a:rPr lang="en-ZA" dirty="0"/>
              <a:t>Build tools to improve customer experience </a:t>
            </a:r>
          </a:p>
        </p:txBody>
      </p:sp>
      <p:sp>
        <p:nvSpPr>
          <p:cNvPr id="450" name="Google Shape;450;p41"/>
          <p:cNvSpPr txBox="1">
            <a:spLocks noGrp="1"/>
          </p:cNvSpPr>
          <p:nvPr>
            <p:ph type="title"/>
          </p:nvPr>
        </p:nvSpPr>
        <p:spPr>
          <a:xfrm>
            <a:off x="4362708" y="405332"/>
            <a:ext cx="4230300" cy="7683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DevOps</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84</a:t>
            </a:fld>
            <a:endParaRPr lang="en-US"/>
          </a:p>
        </p:txBody>
      </p:sp>
      <p:pic>
        <p:nvPicPr>
          <p:cNvPr id="8" name="Picture Placeholder 7">
            <a:extLst>
              <a:ext uri="{FF2B5EF4-FFF2-40B4-BE49-F238E27FC236}">
                <a16:creationId xmlns:a16="http://schemas.microsoft.com/office/drawing/2014/main" id="{441E8D4B-3FD0-C989-B642-0EFB63BA0353}"/>
              </a:ext>
            </a:extLst>
          </p:cNvPr>
          <p:cNvPicPr>
            <a:picLocks noGrp="1" noChangeAspect="1"/>
          </p:cNvPicPr>
          <p:nvPr>
            <p:ph type="pic" idx="2"/>
          </p:nvPr>
        </p:nvPicPr>
        <p:blipFill>
          <a:blip r:embed="rId4"/>
          <a:srcRect l="611" r="611"/>
          <a:stretch>
            <a:fillRect/>
          </a:stretch>
        </p:blipFill>
        <p:spPr>
          <a:prstGeom prst="rect">
            <a:avLst/>
          </a:prstGeom>
        </p:spPr>
      </p:pic>
      <p:sp>
        <p:nvSpPr>
          <p:cNvPr id="5" name="Google Shape;368;p34">
            <a:extLst>
              <a:ext uri="{FF2B5EF4-FFF2-40B4-BE49-F238E27FC236}">
                <a16:creationId xmlns:a16="http://schemas.microsoft.com/office/drawing/2014/main" id="{B832C505-7745-BEC3-97DB-EB1915B45FE5}"/>
              </a:ext>
            </a:extLst>
          </p:cNvPr>
          <p:cNvSpPr txBox="1">
            <a:spLocks/>
          </p:cNvSpPr>
          <p:nvPr/>
        </p:nvSpPr>
        <p:spPr>
          <a:xfrm>
            <a:off x="740039" y="10558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2965330116"/>
      </p:ext>
    </p:extLst>
  </p:cSld>
  <p:clrMapOvr>
    <a:masterClrMapping/>
  </p:clrMapOvr>
  <p:extLst>
    <p:ext uri="{6950BFC3-D8DA-4A85-94F7-54DA5524770B}">
      <p188:commentRel xmlns:p188="http://schemas.microsoft.com/office/powerpoint/2018/8/main" r:id="rId3"/>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41"/>
          <p:cNvSpPr txBox="1">
            <a:spLocks noGrp="1"/>
          </p:cNvSpPr>
          <p:nvPr>
            <p:ph type="title"/>
          </p:nvPr>
        </p:nvSpPr>
        <p:spPr>
          <a:xfrm>
            <a:off x="4200525" y="541800"/>
            <a:ext cx="4943475" cy="89973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Development team</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85</a:t>
            </a:fld>
            <a:endParaRPr lang="en-US"/>
          </a:p>
        </p:txBody>
      </p:sp>
      <p:pic>
        <p:nvPicPr>
          <p:cNvPr id="3" name="Picture 2">
            <a:extLst>
              <a:ext uri="{FF2B5EF4-FFF2-40B4-BE49-F238E27FC236}">
                <a16:creationId xmlns:a16="http://schemas.microsoft.com/office/drawing/2014/main" id="{EDA1BF32-D239-6A55-1D1B-0896B61093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9509" y="1846911"/>
            <a:ext cx="4013499" cy="2026190"/>
          </a:xfrm>
          <a:prstGeom prst="rect">
            <a:avLst/>
          </a:prstGeom>
        </p:spPr>
      </p:pic>
      <p:pic>
        <p:nvPicPr>
          <p:cNvPr id="7" name="Picture Placeholder 6">
            <a:extLst>
              <a:ext uri="{FF2B5EF4-FFF2-40B4-BE49-F238E27FC236}">
                <a16:creationId xmlns:a16="http://schemas.microsoft.com/office/drawing/2014/main" id="{728C60E3-5F7B-709B-F917-12BE8CD9AAFD}"/>
              </a:ext>
            </a:extLst>
          </p:cNvPr>
          <p:cNvPicPr>
            <a:picLocks noGrp="1" noChangeAspect="1"/>
          </p:cNvPicPr>
          <p:nvPr>
            <p:ph type="pic" idx="2"/>
          </p:nvPr>
        </p:nvPicPr>
        <p:blipFill>
          <a:blip r:embed="rId5"/>
          <a:srcRect l="611" r="611"/>
          <a:stretch>
            <a:fillRect/>
          </a:stretch>
        </p:blipFill>
        <p:spPr>
          <a:prstGeom prst="rect">
            <a:avLst/>
          </a:prstGeom>
        </p:spPr>
      </p:pic>
      <p:sp>
        <p:nvSpPr>
          <p:cNvPr id="6" name="Google Shape;368;p34">
            <a:extLst>
              <a:ext uri="{FF2B5EF4-FFF2-40B4-BE49-F238E27FC236}">
                <a16:creationId xmlns:a16="http://schemas.microsoft.com/office/drawing/2014/main" id="{C5A2C013-D207-F7F2-AEAA-5E8D139DCD49}"/>
              </a:ext>
            </a:extLst>
          </p:cNvPr>
          <p:cNvSpPr txBox="1">
            <a:spLocks/>
          </p:cNvSpPr>
          <p:nvPr/>
        </p:nvSpPr>
        <p:spPr>
          <a:xfrm>
            <a:off x="740039" y="123425"/>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4076586166"/>
      </p:ext>
    </p:extLst>
  </p:cSld>
  <p:clrMapOvr>
    <a:masterClrMapping/>
  </p:clrMapOvr>
  <p:extLst>
    <p:ext uri="{6950BFC3-D8DA-4A85-94F7-54DA5524770B}">
      <p188:commentRel xmlns:p188="http://schemas.microsoft.com/office/powerpoint/2018/8/main" r:id="rId3"/>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grpSp>
        <p:nvGrpSpPr>
          <p:cNvPr id="992" name="Google Shape;992;p69"/>
          <p:cNvGrpSpPr/>
          <p:nvPr/>
        </p:nvGrpSpPr>
        <p:grpSpPr>
          <a:xfrm rot="-2700000">
            <a:off x="5635626" y="-389315"/>
            <a:ext cx="5590296" cy="5065949"/>
            <a:chOff x="-590550" y="1086975"/>
            <a:chExt cx="5590350" cy="5065998"/>
          </a:xfrm>
        </p:grpSpPr>
        <p:sp>
          <p:nvSpPr>
            <p:cNvPr id="993" name="Google Shape;993;p69"/>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9"/>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9"/>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9"/>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9"/>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9"/>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69"/>
          <p:cNvSpPr txBox="1">
            <a:spLocks noGrp="1"/>
          </p:cNvSpPr>
          <p:nvPr>
            <p:ph type="ctrTitle"/>
          </p:nvPr>
        </p:nvSpPr>
        <p:spPr>
          <a:xfrm>
            <a:off x="779533" y="450734"/>
            <a:ext cx="4982700" cy="92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Thanks</a:t>
            </a:r>
            <a:r>
              <a:rPr lang="en" dirty="0"/>
              <a:t>!</a:t>
            </a:r>
            <a:endParaRPr dirty="0"/>
          </a:p>
        </p:txBody>
      </p:sp>
      <p:sp>
        <p:nvSpPr>
          <p:cNvPr id="1000" name="Google Shape;1000;p69"/>
          <p:cNvSpPr txBox="1">
            <a:spLocks noGrp="1"/>
          </p:cNvSpPr>
          <p:nvPr>
            <p:ph type="subTitle" idx="1"/>
          </p:nvPr>
        </p:nvSpPr>
        <p:spPr>
          <a:xfrm>
            <a:off x="954231" y="1729513"/>
            <a:ext cx="4613812" cy="10321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sz="2400" b="1" dirty="0"/>
              <a:t>Do you have any questions?</a:t>
            </a:r>
            <a:endParaRPr sz="2400" b="1" dirty="0"/>
          </a:p>
          <a:p>
            <a:pPr marL="0" lvl="0" indent="0" algn="l" rtl="0">
              <a:spcBef>
                <a:spcPts val="1000"/>
              </a:spcBef>
              <a:spcAft>
                <a:spcPts val="0"/>
              </a:spcAft>
              <a:buClr>
                <a:schemeClr val="lt1"/>
              </a:buClr>
              <a:buSzPts val="1100"/>
              <a:buFont typeface="Arial"/>
              <a:buNone/>
            </a:pPr>
            <a:r>
              <a:rPr lang="en-ZA" dirty="0"/>
              <a:t>a</a:t>
            </a:r>
            <a:r>
              <a:rPr lang="en" dirty="0"/>
              <a:t>viwe.qata@entelect.co.za </a:t>
            </a:r>
            <a:endParaRPr dirty="0"/>
          </a:p>
        </p:txBody>
      </p:sp>
      <p:sp>
        <p:nvSpPr>
          <p:cNvPr id="3" name="Slide Number Placeholder 2">
            <a:extLst>
              <a:ext uri="{FF2B5EF4-FFF2-40B4-BE49-F238E27FC236}">
                <a16:creationId xmlns:a16="http://schemas.microsoft.com/office/drawing/2014/main" id="{A851695B-C8A5-FBC0-A397-66D6B70C31BB}"/>
              </a:ext>
            </a:extLst>
          </p:cNvPr>
          <p:cNvSpPr>
            <a:spLocks noGrp="1"/>
          </p:cNvSpPr>
          <p:nvPr>
            <p:ph type="sldNum" sz="quarter" idx="4"/>
          </p:nvPr>
        </p:nvSpPr>
        <p:spPr/>
        <p:txBody>
          <a:bodyPr/>
          <a:lstStyle/>
          <a:p>
            <a:fld id="{9D6B7E9F-2B75-074E-A857-34F9CFC9C695}" type="slidenum">
              <a:rPr lang="en-US" smtClean="0"/>
              <a:pPr/>
              <a:t>86</a:t>
            </a:fld>
            <a:endParaRPr lang="en-US"/>
          </a:p>
        </p:txBody>
      </p:sp>
      <p:pic>
        <p:nvPicPr>
          <p:cNvPr id="5" name="Picture Placeholder 7">
            <a:extLst>
              <a:ext uri="{FF2B5EF4-FFF2-40B4-BE49-F238E27FC236}">
                <a16:creationId xmlns:a16="http://schemas.microsoft.com/office/drawing/2014/main" id="{68A0917E-3853-2AEC-D31C-F66A38D5C0E0}"/>
              </a:ext>
            </a:extLst>
          </p:cNvPr>
          <p:cNvPicPr>
            <a:picLocks noChangeAspect="1"/>
          </p:cNvPicPr>
          <p:nvPr/>
        </p:nvPicPr>
        <p:blipFill>
          <a:blip r:embed="rId4"/>
          <a:srcRect l="1699" r="1699"/>
          <a:stretch>
            <a:fillRect/>
          </a:stretch>
        </p:blipFill>
        <p:spPr>
          <a:xfrm>
            <a:off x="5494758" y="539500"/>
            <a:ext cx="2936100" cy="4059900"/>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3"/>
          <p:cNvSpPr txBox="1">
            <a:spLocks noGrp="1"/>
          </p:cNvSpPr>
          <p:nvPr>
            <p:ph type="subTitle" idx="1"/>
          </p:nvPr>
        </p:nvSpPr>
        <p:spPr>
          <a:xfrm>
            <a:off x="713225" y="2419350"/>
            <a:ext cx="2568000" cy="51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dirty="0"/>
              <a:t>System Software</a:t>
            </a:r>
            <a:endParaRPr sz="1500" dirty="0"/>
          </a:p>
        </p:txBody>
      </p:sp>
      <p:sp>
        <p:nvSpPr>
          <p:cNvPr id="478" name="Google Shape;478;p43"/>
          <p:cNvSpPr txBox="1">
            <a:spLocks noGrp="1"/>
          </p:cNvSpPr>
          <p:nvPr>
            <p:ph type="subTitle" idx="5"/>
          </p:nvPr>
        </p:nvSpPr>
        <p:spPr>
          <a:xfrm>
            <a:off x="3288000" y="2419350"/>
            <a:ext cx="2568000" cy="51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dirty="0"/>
              <a:t>Programming Software</a:t>
            </a:r>
            <a:endParaRPr sz="1500" dirty="0"/>
          </a:p>
        </p:txBody>
      </p:sp>
      <p:sp>
        <p:nvSpPr>
          <p:cNvPr id="479" name="Google Shape;479;p43"/>
          <p:cNvSpPr txBox="1">
            <a:spLocks noGrp="1"/>
          </p:cNvSpPr>
          <p:nvPr>
            <p:ph type="subTitle" idx="6"/>
          </p:nvPr>
        </p:nvSpPr>
        <p:spPr>
          <a:xfrm>
            <a:off x="5862775" y="2419350"/>
            <a:ext cx="2568000" cy="51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dirty="0"/>
              <a:t>Application Software </a:t>
            </a:r>
            <a:endParaRPr sz="1500" dirty="0"/>
          </a:p>
        </p:txBody>
      </p:sp>
      <p:sp>
        <p:nvSpPr>
          <p:cNvPr id="480" name="Google Shape;480;p43"/>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2"/>
                </a:solidFill>
              </a:rPr>
              <a:t>Here are three basic differentiators</a:t>
            </a:r>
            <a:endParaRPr lang="en-US" dirty="0"/>
          </a:p>
        </p:txBody>
      </p:sp>
      <p:sp>
        <p:nvSpPr>
          <p:cNvPr id="481" name="Google Shape;481;p43"/>
          <p:cNvSpPr txBox="1">
            <a:spLocks noGrp="1"/>
          </p:cNvSpPr>
          <p:nvPr>
            <p:ph type="subTitle" idx="2"/>
          </p:nvPr>
        </p:nvSpPr>
        <p:spPr>
          <a:xfrm>
            <a:off x="713225" y="2959275"/>
            <a:ext cx="2491821" cy="9134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Core functions including operiting systems, disk management, utilities and hardware management. For example Windows.</a:t>
            </a:r>
            <a:endParaRPr sz="1200" dirty="0"/>
          </a:p>
        </p:txBody>
      </p:sp>
      <p:sp>
        <p:nvSpPr>
          <p:cNvPr id="482" name="Google Shape;482;p43"/>
          <p:cNvSpPr txBox="1">
            <a:spLocks noGrp="1"/>
          </p:cNvSpPr>
          <p:nvPr>
            <p:ph type="subTitle" idx="3"/>
          </p:nvPr>
        </p:nvSpPr>
        <p:spPr>
          <a:xfrm>
            <a:off x="3281290" y="2959275"/>
            <a:ext cx="2568000" cy="8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Give programers tools to create code like, text editors, compilers and linkers debbuggers. For example Python.</a:t>
            </a:r>
            <a:endParaRPr sz="1200" dirty="0"/>
          </a:p>
        </p:txBody>
      </p:sp>
      <p:sp>
        <p:nvSpPr>
          <p:cNvPr id="483" name="Google Shape;483;p43"/>
          <p:cNvSpPr txBox="1">
            <a:spLocks noGrp="1"/>
          </p:cNvSpPr>
          <p:nvPr>
            <p:ph type="subTitle" idx="4"/>
          </p:nvPr>
        </p:nvSpPr>
        <p:spPr>
          <a:xfrm>
            <a:off x="5849354" y="2959275"/>
            <a:ext cx="2568000" cy="8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Helps users perform tasks, this includes data management software and media players. </a:t>
            </a:r>
            <a:r>
              <a:rPr lang="en-ZA" sz="1200" dirty="0"/>
              <a:t>F</a:t>
            </a:r>
            <a:r>
              <a:rPr lang="en" sz="1200" dirty="0"/>
              <a:t>or example Amazon.com.</a:t>
            </a:r>
            <a:endParaRPr sz="1200" dirty="0"/>
          </a:p>
        </p:txBody>
      </p:sp>
      <p:sp>
        <p:nvSpPr>
          <p:cNvPr id="484" name="Google Shape;484;p43"/>
          <p:cNvSpPr/>
          <p:nvPr/>
        </p:nvSpPr>
        <p:spPr>
          <a:xfrm>
            <a:off x="789425" y="1889242"/>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3364200" y="1884017"/>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3"/>
          <p:cNvSpPr/>
          <p:nvPr/>
        </p:nvSpPr>
        <p:spPr>
          <a:xfrm>
            <a:off x="5938975" y="1884017"/>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 name="Google Shape;487;p43"/>
          <p:cNvGrpSpPr/>
          <p:nvPr/>
        </p:nvGrpSpPr>
        <p:grpSpPr>
          <a:xfrm>
            <a:off x="971201" y="1940070"/>
            <a:ext cx="294948" cy="292629"/>
            <a:chOff x="2676100" y="832575"/>
            <a:chExt cx="483125" cy="483125"/>
          </a:xfrm>
        </p:grpSpPr>
        <p:sp>
          <p:nvSpPr>
            <p:cNvPr id="488" name="Google Shape;488;p43"/>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 name="Google Shape;489;p43"/>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 name="Google Shape;490;p43"/>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 name="Google Shape;491;p43"/>
          <p:cNvGrpSpPr/>
          <p:nvPr/>
        </p:nvGrpSpPr>
        <p:grpSpPr>
          <a:xfrm>
            <a:off x="3541016" y="1940070"/>
            <a:ext cx="304868" cy="292629"/>
            <a:chOff x="3270550" y="832575"/>
            <a:chExt cx="499375" cy="483125"/>
          </a:xfrm>
        </p:grpSpPr>
        <p:sp>
          <p:nvSpPr>
            <p:cNvPr id="492" name="Google Shape;492;p43"/>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 name="Google Shape;493;p43"/>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94" name="Google Shape;494;p43"/>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 name="Google Shape;495;p43"/>
          <p:cNvGrpSpPr/>
          <p:nvPr/>
        </p:nvGrpSpPr>
        <p:grpSpPr>
          <a:xfrm>
            <a:off x="6120744" y="1949203"/>
            <a:ext cx="294963" cy="274337"/>
            <a:chOff x="3865000" y="847675"/>
            <a:chExt cx="483150" cy="452925"/>
          </a:xfrm>
        </p:grpSpPr>
        <p:sp>
          <p:nvSpPr>
            <p:cNvPr id="496" name="Google Shape;496;p43"/>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 name="Google Shape;497;p43"/>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98" name="Google Shape;498;p43"/>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 name="Google Shape;499;p43"/>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Slide Number Placeholder 1">
            <a:extLst>
              <a:ext uri="{FF2B5EF4-FFF2-40B4-BE49-F238E27FC236}">
                <a16:creationId xmlns:a16="http://schemas.microsoft.com/office/drawing/2014/main" id="{A952E89B-CB30-1804-9F9C-E94B929E706A}"/>
              </a:ext>
            </a:extLst>
          </p:cNvPr>
          <p:cNvSpPr>
            <a:spLocks noGrp="1"/>
          </p:cNvSpPr>
          <p:nvPr>
            <p:ph type="sldNum" sz="quarter" idx="10"/>
          </p:nvPr>
        </p:nvSpPr>
        <p:spPr/>
        <p:txBody>
          <a:bodyPr/>
          <a:lstStyle/>
          <a:p>
            <a:fld id="{9D6B7E9F-2B75-074E-A857-34F9CFC9C695}" type="slidenum">
              <a:rPr lang="en-US" smtClean="0"/>
              <a:pPr/>
              <a:t>9</a:t>
            </a:fld>
            <a:endParaRPr lang="en-US"/>
          </a:p>
        </p:txBody>
      </p:sp>
      <p:sp>
        <p:nvSpPr>
          <p:cNvPr id="5" name="Google Shape;368;p34">
            <a:extLst>
              <a:ext uri="{FF2B5EF4-FFF2-40B4-BE49-F238E27FC236}">
                <a16:creationId xmlns:a16="http://schemas.microsoft.com/office/drawing/2014/main" id="{067407C4-4FE8-9ED4-5BC8-5BA3F4581CBF}"/>
              </a:ext>
            </a:extLst>
          </p:cNvPr>
          <p:cNvSpPr txBox="1">
            <a:spLocks/>
          </p:cNvSpPr>
          <p:nvPr/>
        </p:nvSpPr>
        <p:spPr>
          <a:xfrm>
            <a:off x="928058" y="211033"/>
            <a:ext cx="2276988"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What Is Software Development? </a:t>
            </a:r>
          </a:p>
        </p:txBody>
      </p:sp>
    </p:spTree>
  </p:cSld>
  <p:clrMapOvr>
    <a:masterClrMapping/>
  </p:clrMapOvr>
</p:sld>
</file>

<file path=ppt/theme/theme1.xml><?xml version="1.0" encoding="utf-8"?>
<a:theme xmlns:a="http://schemas.openxmlformats.org/drawingml/2006/main" name="Business Valuation Methods by Slidesgo">
  <a:themeElements>
    <a:clrScheme name="LTCv5">
      <a:dk1>
        <a:srgbClr val="233C4D"/>
      </a:dk1>
      <a:lt1>
        <a:srgbClr val="FFFFFF"/>
      </a:lt1>
      <a:dk2>
        <a:srgbClr val="FC5C64"/>
      </a:dk2>
      <a:lt2>
        <a:srgbClr val="FFFFFF"/>
      </a:lt2>
      <a:accent1>
        <a:srgbClr val="FCCA46"/>
      </a:accent1>
      <a:accent2>
        <a:srgbClr val="A1C181"/>
      </a:accent2>
      <a:accent3>
        <a:srgbClr val="FFFFFF"/>
      </a:accent3>
      <a:accent4>
        <a:srgbClr val="FFFFFF"/>
      </a:accent4>
      <a:accent5>
        <a:srgbClr val="FFFFFF"/>
      </a:accent5>
      <a:accent6>
        <a:srgbClr val="FFFFFF"/>
      </a:accent6>
      <a:hlink>
        <a:srgbClr val="002A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6.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3.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34.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35.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36.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37.png"/></Relationships>
</file>

<file path=ppt/webextensions/_rels/webextension7.xml.rels><?xml version="1.0" encoding="UTF-8" standalone="yes"?>
<Relationships xmlns="http://schemas.openxmlformats.org/package/2006/relationships"><Relationship Id="rId1" Type="http://schemas.openxmlformats.org/officeDocument/2006/relationships/image" Target="../media/image38.png"/></Relationships>
</file>

<file path=ppt/webextensions/_rels/webextension8.xml.rels><?xml version="1.0" encoding="UTF-8" standalone="yes"?>
<Relationships xmlns="http://schemas.openxmlformats.org/package/2006/relationships"><Relationship Id="rId1" Type="http://schemas.openxmlformats.org/officeDocument/2006/relationships/image" Target="../media/image49.png"/></Relationships>
</file>

<file path=ppt/webextensions/_rels/webextension9.xml.rels><?xml version="1.0" encoding="UTF-8" standalone="yes"?>
<Relationships xmlns="http://schemas.openxmlformats.org/package/2006/relationships"><Relationship Id="rId1" Type="http://schemas.openxmlformats.org/officeDocument/2006/relationships/image" Target="../media/image50.png"/></Relationships>
</file>

<file path=ppt/webextensions/webextension1.xml><?xml version="1.0" encoding="utf-8"?>
<we:webextension xmlns:we="http://schemas.microsoft.com/office/webextensions/webextension/2010/11" id="{2315E79C-67AC-4FEA-8B82-F9DEBDCEC107}">
  <we:reference id="wa104379261" version="3.0.2.4" store="en-US" storeType="OMEX"/>
  <we:alternateReferences>
    <we:reference id="WA104379261" version="3.0.2.4" store="WA104379261" storeType="OMEX"/>
  </we:alternateReferences>
  <we:properties>
    <we:property name="mentimeter-slide" value="{&quot;seriesId&quot;:&quot;al7ovkpj2wvzmtvnzixan1putn7gdrm7&quot;,&quot;questionId&quot;:&quot;1aopu2r4y4nd&quot;,&quot;link&quot;:&quot;https://www.mentimeter.com/app/presentation/al7ovkpj2wvzmtvnzixan1putn7gdrm7/1aopu2r4y4nd?ppt_app=tru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097036A9-CE0B-47BE-BFC9-FEED6C315FE7}">
  <we:reference id="wa104379261" version="3.0.2.4" store="en-US" storeType="OMEX"/>
  <we:alternateReferences>
    <we:reference id="WA104379261" version="3.0.2.4" store="WA104379261" storeType="OMEX"/>
  </we:alternateReferences>
  <we:properties>
    <we:property name="mentimeter-slide" value="{&quot;seriesId&quot;:&quot;al7ovkpj2wvzmtvnzixan1putn7gdrm7&quot;,&quot;questionId&quot;:&quot;25257whoq9pp&quot;,&quot;link&quot;:&quot;https://www.mentimeter.com/app/presentation/al7ovkpj2wvzmtvnzixan1putn7gdrm7/25257whoq9pp?ppt_app=true&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A3EB8288-68DE-460C-933D-7B08CBB71C12}">
  <we:reference id="wa104379261" version="3.0.2.4" store="en-US" storeType="OMEX"/>
  <we:alternateReferences>
    <we:reference id="WA104379261" version="3.0.2.4" store="WA104379261" storeType="OMEX"/>
  </we:alternateReferences>
  <we:properties>
    <we:property name="mentimeter-slide" value="{&quot;seriesId&quot;:&quot;al7ovkpj2wvzmtvnzixan1putn7gdrm7&quot;,&quot;questionId&quot;:&quot;mvz7b7c4f8ze&quot;,&quot;link&quot;:&quot;https://www.mentimeter.com/app/presentation/al7ovkpj2wvzmtvnzixan1putn7gdrm7/mvz7b7c4f8ze?ppt_app=true&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16CFEEE8-E43F-4B9F-8C97-8342AEDB2A63}">
  <we:reference id="wa104379261" version="3.0.2.4" store="en-US" storeType="OMEX"/>
  <we:alternateReferences>
    <we:reference id="WA104379261" version="3.0.2.4" store="WA104379261" storeType="OMEX"/>
  </we:alternateReferences>
  <we:properties>
    <we:property name="mentimeter-slide" value="{&quot;seriesId&quot;:&quot;al7ovkpj2wvzmtvnzixan1putn7gdrm7&quot;,&quot;questionId&quot;:&quot;a1s7e6hna844&quot;,&quot;link&quot;:&quot;https://www.mentimeter.com/app/presentation/al7ovkpj2wvzmtvnzixan1putn7gdrm7/a1s7e6hna844?ppt_app=true&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6F0EA026-AF3C-4333-9CE4-CFAF2D50316D}">
  <we:reference id="wa104379261" version="3.0.2.4" store="en-US" storeType="OMEX"/>
  <we:alternateReferences>
    <we:reference id="WA104379261" version="3.0.2.4" store="WA104379261" storeType="OMEX"/>
  </we:alternateReferences>
  <we:properties>
    <we:property name="mentimeter-slide" value="{&quot;seriesId&quot;:&quot;al7ovkpj2wvzmtvnzixan1putn7gdrm7&quot;,&quot;questionId&quot;:&quot;d5hgfar5v2ro&quot;,&quot;link&quot;:&quot;https://www.mentimeter.com/app/presentation/al7ovkpj2wvzmtvnzixan1putn7gdrm7/d5hgfar5v2ro?ppt_app=true&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9889F7D7-3519-4FCE-9244-C6A197F0B8FF}">
  <we:reference id="wa104379261" version="3.0.2.4" store="en-US" storeType="OMEX"/>
  <we:alternateReferences>
    <we:reference id="WA104379261" version="3.0.2.4" store="WA104379261" storeType="OMEX"/>
  </we:alternateReferences>
  <we:properties>
    <we:property name="mentimeter-slide" value="{&quot;seriesId&quot;:&quot;al7ovkpj2wvzmtvnzixan1putn7gdrm7&quot;,&quot;questionId&quot;:&quot;48bt2gjkpdr5&quot;,&quot;link&quot;:&quot;https://www.mentimeter.com/app/presentation/al7ovkpj2wvzmtvnzixan1putn7gdrm7/48bt2gjkpdr5?ppt_app=true&quot;}"/>
  </we:properties>
  <we:bindings/>
  <we:snapshot xmlns:r="http://schemas.openxmlformats.org/officeDocument/2006/relationships" r:embed="rId1"/>
</we:webextension>
</file>

<file path=ppt/webextensions/webextension7.xml><?xml version="1.0" encoding="utf-8"?>
<we:webextension xmlns:we="http://schemas.microsoft.com/office/webextensions/webextension/2010/11" id="{B84AC531-ECB1-4405-962C-1B7BFDA05A6F}">
  <we:reference id="wa104379261" version="3.0.2.4" store="en-US" storeType="OMEX"/>
  <we:alternateReferences>
    <we:reference id="WA104379261" version="3.0.2.4" store="WA104379261" storeType="OMEX"/>
  </we:alternateReferences>
  <we:properties>
    <we:property name="mentimeter-slide" value="{&quot;seriesId&quot;:&quot;al7ovkpj2wvzmtvnzixan1putn7gdrm7&quot;,&quot;questionId&quot;:&quot;3wwy72ufwxpg&quot;,&quot;link&quot;:&quot;https://www.mentimeter.com/app/presentation/al7ovkpj2wvzmtvnzixan1putn7gdrm7/3wwy72ufwxpg?ppt_app=true&quot;}"/>
  </we:properties>
  <we:bindings/>
  <we:snapshot xmlns:r="http://schemas.openxmlformats.org/officeDocument/2006/relationships" r:embed="rId1"/>
</we:webextension>
</file>

<file path=ppt/webextensions/webextension8.xml><?xml version="1.0" encoding="utf-8"?>
<we:webextension xmlns:we="http://schemas.microsoft.com/office/webextensions/webextension/2010/11" id="{3816D11C-B722-460C-9167-CD28500419C5}">
  <we:reference id="wa104379261" version="3.0.2.4" store="en-US" storeType="OMEX"/>
  <we:alternateReferences>
    <we:reference id="WA104379261" version="3.0.2.4" store="WA104379261" storeType="OMEX"/>
  </we:alternateReferences>
  <we:properties>
    <we:property name="mentimeter-slide" value="{&quot;seriesId&quot;:&quot;al9ng3bpxewzghovgao61v72zh7grf4s&quot;,&quot;questionId&quot;:&quot;teimo9h9fbij&quot;,&quot;link&quot;:&quot;https://www.mentimeter.com/app/presentation/al9ng3bpxewzghovgao61v72zh7grf4s/teimo9h9fbij?ppt_app=true&quot;}"/>
  </we:properties>
  <we:bindings/>
  <we:snapshot xmlns:r="http://schemas.openxmlformats.org/officeDocument/2006/relationships" r:embed="rId1"/>
</we:webextension>
</file>

<file path=ppt/webextensions/webextension9.xml><?xml version="1.0" encoding="utf-8"?>
<we:webextension xmlns:we="http://schemas.microsoft.com/office/webextensions/webextension/2010/11" id="{75626E1F-B635-4EB7-A0E4-434293D62810}">
  <we:reference id="wa104379261" version="3.0.2.4" store="en-US" storeType="OMEX"/>
  <we:alternateReferences>
    <we:reference id="WA104379261" version="3.0.2.4" store="WA104379261" storeType="OMEX"/>
  </we:alternateReferences>
  <we:properties>
    <we:property name="mentimeter-slide" value="{&quot;seriesId&quot;:&quot;al7ovkpj2wvzmtvnzixan1putn7gdrm7&quot;,&quot;questionId&quot;:&quot;26gseywe1dxt&quot;,&quot;link&quot;:&quot;https://www.mentimeter.com/app/presentation/al7ovkpj2wvzmtvnzixan1putn7gdrm7/26gseywe1dxt?ppt_app=true&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3885</TotalTime>
  <Words>2821</Words>
  <Application>Microsoft Office PowerPoint</Application>
  <PresentationFormat>On-screen Show (16:9)</PresentationFormat>
  <Paragraphs>453</Paragraphs>
  <Slides>86</Slides>
  <Notes>79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86</vt:i4>
      </vt:variant>
    </vt:vector>
  </HeadingPairs>
  <TitlesOfParts>
    <vt:vector size="99" baseType="lpstr">
      <vt:lpstr>Arial</vt:lpstr>
      <vt:lpstr>Poppins ExtraBold</vt:lpstr>
      <vt:lpstr>Poppins</vt:lpstr>
      <vt:lpstr>RH Futura Book</vt:lpstr>
      <vt:lpstr>Amiko SemiBold</vt:lpstr>
      <vt:lpstr>inherit</vt:lpstr>
      <vt:lpstr>Calibri</vt:lpstr>
      <vt:lpstr>Arial</vt:lpstr>
      <vt:lpstr>Montserrat</vt:lpstr>
      <vt:lpstr>IBM Plex Sans</vt:lpstr>
      <vt:lpstr>Bebas Neue</vt:lpstr>
      <vt:lpstr>Poppins Light</vt:lpstr>
      <vt:lpstr>Business Valuation Methods by Slidesgo</vt:lpstr>
      <vt:lpstr>How To Speak Tech and What To Expect From a Tech Career</vt:lpstr>
      <vt:lpstr>Aviwe  Qata</vt:lpstr>
      <vt:lpstr>About me</vt:lpstr>
      <vt:lpstr>01.</vt:lpstr>
      <vt:lpstr>04.</vt:lpstr>
      <vt:lpstr>PowerPoint Presentation</vt:lpstr>
      <vt:lpstr>What Is Software Development? </vt:lpstr>
      <vt:lpstr>What Is Software Development?</vt:lpstr>
      <vt:lpstr>Here are three basic differentiators</vt:lpstr>
      <vt:lpstr>Software Development Life Cycle (SDLC)</vt:lpstr>
      <vt:lpstr>PowerPoint Presentation</vt:lpstr>
      <vt:lpstr>Scenario!</vt:lpstr>
      <vt:lpstr>Planning Stage</vt:lpstr>
      <vt:lpstr>Planning Stage</vt:lpstr>
      <vt:lpstr>Planning Stage</vt:lpstr>
      <vt:lpstr>Planning Stage</vt:lpstr>
      <vt:lpstr>Analysis Stage</vt:lpstr>
      <vt:lpstr>Analysis Stage</vt:lpstr>
      <vt:lpstr>Analysis Stage</vt:lpstr>
      <vt:lpstr>Analysis Stage</vt:lpstr>
      <vt:lpstr>Design Stage</vt:lpstr>
      <vt:lpstr>Design Stage</vt:lpstr>
      <vt:lpstr>Design Stage</vt:lpstr>
      <vt:lpstr>Design Stage</vt:lpstr>
      <vt:lpstr>Development Stage</vt:lpstr>
      <vt:lpstr>Development Stage</vt:lpstr>
      <vt:lpstr>Development Stage</vt:lpstr>
      <vt:lpstr>Testing &amp; Integration Stage</vt:lpstr>
      <vt:lpstr>Testing &amp; Integration Stage</vt:lpstr>
      <vt:lpstr>Testing &amp; Integration Stage</vt:lpstr>
      <vt:lpstr>Maintenance Stage</vt:lpstr>
      <vt:lpstr>Activity!</vt:lpstr>
      <vt:lpstr>Solution!</vt:lpstr>
      <vt:lpstr>Software Methodologies</vt:lpstr>
      <vt:lpstr>Waterfall</vt:lpstr>
      <vt:lpstr>Waterfall</vt:lpstr>
      <vt:lpstr>Waterfall</vt:lpstr>
      <vt:lpstr>Waterfall</vt:lpstr>
      <vt:lpstr>Waterfall</vt:lpstr>
      <vt:lpstr>Waterfall</vt:lpstr>
      <vt:lpstr>When is the Waterfall methodology used? </vt:lpstr>
      <vt:lpstr>Agile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is the Agile methodology used?</vt:lpstr>
      <vt:lpstr>PowerPoint Presentation</vt:lpstr>
      <vt:lpstr>PowerPoint Presentation</vt:lpstr>
      <vt:lpstr>PowerPoint Presentation</vt:lpstr>
      <vt:lpstr>PowerPoint Presentation</vt:lpstr>
      <vt:lpstr>PowerPoint Presentation</vt:lpstr>
      <vt:lpstr>PowerPoint Presentation</vt:lpstr>
      <vt:lpstr>Lean</vt:lpstr>
      <vt:lpstr>Iterative </vt:lpstr>
      <vt:lpstr>Spiral </vt:lpstr>
      <vt:lpstr>DevOps</vt:lpstr>
      <vt:lpstr>The Scrum Framework</vt:lpstr>
      <vt:lpstr>What Is The Scrum Framework </vt:lpstr>
      <vt:lpstr>PowerPoint Presentation</vt:lpstr>
      <vt:lpstr>Scrum Three Pillars</vt:lpstr>
      <vt:lpstr>PowerPoint Presentation</vt:lpstr>
      <vt:lpstr>More Frameworks</vt:lpstr>
      <vt:lpstr>What roles do you think there are in Tech?</vt:lpstr>
      <vt:lpstr>Careers!?</vt:lpstr>
      <vt:lpstr>PowerPoint Presentation</vt:lpstr>
      <vt:lpstr>Scrum master</vt:lpstr>
      <vt:lpstr>Scrum master</vt:lpstr>
      <vt:lpstr>Product Owner</vt:lpstr>
      <vt:lpstr>Product Onwer</vt:lpstr>
      <vt:lpstr>Business Analyst</vt:lpstr>
      <vt:lpstr>Business Analyst</vt:lpstr>
      <vt:lpstr>UX Specialist </vt:lpstr>
      <vt:lpstr>UX Specialist </vt:lpstr>
      <vt:lpstr>Developers</vt:lpstr>
      <vt:lpstr>Developers</vt:lpstr>
      <vt:lpstr>The different roles</vt:lpstr>
      <vt:lpstr>Testers</vt:lpstr>
      <vt:lpstr>Testers</vt:lpstr>
      <vt:lpstr>DevOps</vt:lpstr>
      <vt:lpstr>DevOps</vt:lpstr>
      <vt:lpstr>Development 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Valuation Methods</dc:title>
  <dc:creator>Aviwe Qata</dc:creator>
  <cp:lastModifiedBy>Aviwe Qata</cp:lastModifiedBy>
  <cp:revision>26</cp:revision>
  <dcterms:modified xsi:type="dcterms:W3CDTF">2023-02-21T09:44:20Z</dcterms:modified>
</cp:coreProperties>
</file>